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2" r:id="rId2"/>
  </p:sldMasterIdLst>
  <p:notesMasterIdLst>
    <p:notesMasterId r:id="rId53"/>
  </p:notesMasterIdLst>
  <p:sldIdLst>
    <p:sldId id="285" r:id="rId3"/>
    <p:sldId id="286" r:id="rId4"/>
    <p:sldId id="867" r:id="rId5"/>
    <p:sldId id="756" r:id="rId6"/>
    <p:sldId id="716" r:id="rId7"/>
    <p:sldId id="725" r:id="rId8"/>
    <p:sldId id="726" r:id="rId9"/>
    <p:sldId id="740" r:id="rId10"/>
    <p:sldId id="937" r:id="rId11"/>
    <p:sldId id="909" r:id="rId12"/>
    <p:sldId id="910" r:id="rId13"/>
    <p:sldId id="911" r:id="rId14"/>
    <p:sldId id="912" r:id="rId15"/>
    <p:sldId id="913" r:id="rId16"/>
    <p:sldId id="914" r:id="rId17"/>
    <p:sldId id="915" r:id="rId18"/>
    <p:sldId id="916" r:id="rId19"/>
    <p:sldId id="917" r:id="rId20"/>
    <p:sldId id="918" r:id="rId21"/>
    <p:sldId id="919" r:id="rId22"/>
    <p:sldId id="921" r:id="rId23"/>
    <p:sldId id="922" r:id="rId24"/>
    <p:sldId id="923" r:id="rId25"/>
    <p:sldId id="924" r:id="rId26"/>
    <p:sldId id="925" r:id="rId27"/>
    <p:sldId id="926" r:id="rId28"/>
    <p:sldId id="927" r:id="rId29"/>
    <p:sldId id="929" r:id="rId30"/>
    <p:sldId id="930" r:id="rId31"/>
    <p:sldId id="931" r:id="rId32"/>
    <p:sldId id="932" r:id="rId33"/>
    <p:sldId id="933" r:id="rId34"/>
    <p:sldId id="934" r:id="rId35"/>
    <p:sldId id="875" r:id="rId36"/>
    <p:sldId id="876" r:id="rId37"/>
    <p:sldId id="877" r:id="rId38"/>
    <p:sldId id="878" r:id="rId39"/>
    <p:sldId id="935" r:id="rId40"/>
    <p:sldId id="936" r:id="rId41"/>
    <p:sldId id="883" r:id="rId42"/>
    <p:sldId id="884" r:id="rId43"/>
    <p:sldId id="885" r:id="rId44"/>
    <p:sldId id="886" r:id="rId45"/>
    <p:sldId id="887" r:id="rId46"/>
    <p:sldId id="868" r:id="rId47"/>
    <p:sldId id="869" r:id="rId48"/>
    <p:sldId id="870" r:id="rId49"/>
    <p:sldId id="871" r:id="rId50"/>
    <p:sldId id="872" r:id="rId51"/>
    <p:sldId id="794" r:id="rId5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B72CCF-9FA1-4083-A267-39027A813CA1}">
          <p14:sldIdLst>
            <p14:sldId id="285"/>
            <p14:sldId id="286"/>
            <p14:sldId id="867"/>
            <p14:sldId id="756"/>
            <p14:sldId id="716"/>
            <p14:sldId id="725"/>
            <p14:sldId id="726"/>
            <p14:sldId id="740"/>
            <p14:sldId id="937"/>
            <p14:sldId id="909"/>
            <p14:sldId id="910"/>
            <p14:sldId id="911"/>
            <p14:sldId id="912"/>
            <p14:sldId id="913"/>
            <p14:sldId id="914"/>
            <p14:sldId id="915"/>
            <p14:sldId id="916"/>
            <p14:sldId id="917"/>
            <p14:sldId id="918"/>
            <p14:sldId id="919"/>
            <p14:sldId id="921"/>
            <p14:sldId id="922"/>
            <p14:sldId id="923"/>
            <p14:sldId id="924"/>
            <p14:sldId id="925"/>
            <p14:sldId id="926"/>
            <p14:sldId id="927"/>
            <p14:sldId id="929"/>
            <p14:sldId id="930"/>
            <p14:sldId id="931"/>
            <p14:sldId id="932"/>
            <p14:sldId id="933"/>
            <p14:sldId id="934"/>
            <p14:sldId id="875"/>
            <p14:sldId id="876"/>
            <p14:sldId id="877"/>
            <p14:sldId id="878"/>
            <p14:sldId id="935"/>
            <p14:sldId id="936"/>
            <p14:sldId id="883"/>
            <p14:sldId id="884"/>
            <p14:sldId id="885"/>
            <p14:sldId id="886"/>
            <p14:sldId id="887"/>
            <p14:sldId id="868"/>
            <p14:sldId id="869"/>
            <p14:sldId id="870"/>
            <p14:sldId id="871"/>
            <p14:sldId id="872"/>
            <p14:sldId id="794"/>
          </p14:sldIdLst>
        </p14:section>
        <p14:section name="Untitled Section" id="{BD737963-454F-480C-9698-48EE535BCBB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100" d="100"/>
          <a:sy n="100" d="100"/>
        </p:scale>
        <p:origin x="-123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BAC1E-2067-49DD-944B-0AB29A77038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9EB5C3-E394-4E59-A198-131614BA2B74}">
      <dgm:prSet phldrT="[Text]" custT="1"/>
      <dgm:spPr/>
      <dgm:t>
        <a:bodyPr/>
        <a:lstStyle/>
        <a:p>
          <a:r>
            <a:rPr lang="fa-IR" sz="2400" b="1" dirty="0" smtClean="0">
              <a:cs typeface="B Nazanin" pitchFamily="2" charset="-78"/>
            </a:rPr>
            <a:t>منابع پیش بینی شده برای پروژه‌های مشارکتی</a:t>
          </a:r>
          <a:endParaRPr lang="en-US" sz="2400" b="1" dirty="0">
            <a:cs typeface="B Nazanin" pitchFamily="2" charset="-78"/>
          </a:endParaRPr>
        </a:p>
      </dgm:t>
    </dgm:pt>
    <dgm:pt modelId="{5387E2B6-E688-4348-9206-FB2C74BB8D4D}" type="parTrans" cxnId="{7482258F-CB6E-476C-B6C3-7D6226459F50}">
      <dgm:prSet/>
      <dgm:spPr/>
      <dgm:t>
        <a:bodyPr/>
        <a:lstStyle/>
        <a:p>
          <a:endParaRPr lang="en-US" sz="2200" b="1">
            <a:cs typeface="B Nazanin" pitchFamily="2" charset="-78"/>
          </a:endParaRPr>
        </a:p>
      </dgm:t>
    </dgm:pt>
    <dgm:pt modelId="{C099106C-D32F-4DB4-9EDC-54AD2E8ED8B8}" type="sibTrans" cxnId="{7482258F-CB6E-476C-B6C3-7D6226459F50}">
      <dgm:prSet/>
      <dgm:spPr/>
      <dgm:t>
        <a:bodyPr/>
        <a:lstStyle/>
        <a:p>
          <a:endParaRPr lang="en-US" sz="2200" b="1">
            <a:cs typeface="B Nazanin" pitchFamily="2" charset="-78"/>
          </a:endParaRPr>
        </a:p>
      </dgm:t>
    </dgm:pt>
    <dgm:pt modelId="{949A6232-166F-4766-9C51-549922792C64}">
      <dgm:prSet phldrT="[Text]" custT="1"/>
      <dgm:spPr/>
      <dgm:t>
        <a:bodyPr/>
        <a:lstStyle/>
        <a:p>
          <a:r>
            <a:rPr lang="fa-IR" sz="2100" b="1" dirty="0" smtClean="0">
              <a:cs typeface="B Nazanin" pitchFamily="2" charset="-78"/>
            </a:rPr>
            <a:t>منابع طرح‌های تملک دارایی‌های سرمایه‌ای به عنوان یارانه سود و وجوه اداره شده</a:t>
          </a:r>
          <a:endParaRPr lang="en-US" sz="2100" b="1" dirty="0">
            <a:cs typeface="B Nazanin" pitchFamily="2" charset="-78"/>
          </a:endParaRPr>
        </a:p>
      </dgm:t>
    </dgm:pt>
    <dgm:pt modelId="{2BFDE3C2-EF3D-4CCA-8CD8-67483CD31323}" type="parTrans" cxnId="{B2EA772A-81BC-46F8-BD3C-A39F2A81A42D}">
      <dgm:prSet custT="1"/>
      <dgm:spPr/>
      <dgm:t>
        <a:bodyPr/>
        <a:lstStyle/>
        <a:p>
          <a:endParaRPr lang="en-US" sz="2200" b="1">
            <a:cs typeface="B Nazanin" pitchFamily="2" charset="-78"/>
          </a:endParaRPr>
        </a:p>
      </dgm:t>
    </dgm:pt>
    <dgm:pt modelId="{0540A5C6-F597-43D1-ABBD-C8A9A4BEA790}" type="sibTrans" cxnId="{B2EA772A-81BC-46F8-BD3C-A39F2A81A42D}">
      <dgm:prSet/>
      <dgm:spPr/>
      <dgm:t>
        <a:bodyPr/>
        <a:lstStyle/>
        <a:p>
          <a:endParaRPr lang="en-US" sz="2200" b="1">
            <a:cs typeface="B Nazanin" pitchFamily="2" charset="-78"/>
          </a:endParaRPr>
        </a:p>
      </dgm:t>
    </dgm:pt>
    <dgm:pt modelId="{90CE76D1-1980-4AB5-8B2E-F6A8C1211327}">
      <dgm:prSet phldrT="[Text]" custT="1"/>
      <dgm:spPr/>
      <dgm:t>
        <a:bodyPr/>
        <a:lstStyle/>
        <a:p>
          <a:r>
            <a:rPr lang="fa-IR" sz="2200" b="1" dirty="0" smtClean="0">
              <a:cs typeface="B Nazanin" pitchFamily="2" charset="-78"/>
            </a:rPr>
            <a:t>منابع ارزی و ریالی صندوق توسعه ملی</a:t>
          </a:r>
          <a:endParaRPr lang="en-US" sz="2200" b="1" dirty="0">
            <a:cs typeface="B Nazanin" pitchFamily="2" charset="-78"/>
          </a:endParaRPr>
        </a:p>
      </dgm:t>
    </dgm:pt>
    <dgm:pt modelId="{70F0CB1E-FF85-47FD-9F03-1CFD264A2F7F}" type="parTrans" cxnId="{0D9682B3-FFAE-4E90-880B-A2E873575B55}">
      <dgm:prSet custT="1"/>
      <dgm:spPr/>
      <dgm:t>
        <a:bodyPr/>
        <a:lstStyle/>
        <a:p>
          <a:endParaRPr lang="en-US" sz="2200" b="1">
            <a:cs typeface="B Nazanin" pitchFamily="2" charset="-78"/>
          </a:endParaRPr>
        </a:p>
      </dgm:t>
    </dgm:pt>
    <dgm:pt modelId="{95944F75-3702-42C3-8F86-1E4D6F8D004E}" type="sibTrans" cxnId="{0D9682B3-FFAE-4E90-880B-A2E873575B55}">
      <dgm:prSet/>
      <dgm:spPr/>
      <dgm:t>
        <a:bodyPr/>
        <a:lstStyle/>
        <a:p>
          <a:endParaRPr lang="en-US" sz="2200" b="1">
            <a:cs typeface="B Nazanin" pitchFamily="2" charset="-78"/>
          </a:endParaRPr>
        </a:p>
      </dgm:t>
    </dgm:pt>
    <dgm:pt modelId="{4BC26F5C-531D-43C2-BD4D-B0EBDF13091C}">
      <dgm:prSet custT="1"/>
      <dgm:spPr/>
      <dgm:t>
        <a:bodyPr/>
        <a:lstStyle/>
        <a:p>
          <a:r>
            <a:rPr lang="fa-IR" sz="2200" b="1" dirty="0" smtClean="0">
              <a:cs typeface="B Nazanin" pitchFamily="2" charset="-78"/>
            </a:rPr>
            <a:t>منابع بانک‌ها و موسسات مالی بازار پول و سرمایه و فاینانس </a:t>
          </a:r>
          <a:endParaRPr lang="en-US" sz="2200" b="1" dirty="0">
            <a:cs typeface="B Nazanin" pitchFamily="2" charset="-78"/>
          </a:endParaRPr>
        </a:p>
      </dgm:t>
    </dgm:pt>
    <dgm:pt modelId="{734CA48C-9659-43F2-B014-942DFC6F1E76}" type="parTrans" cxnId="{40C38473-383B-4B47-8DF8-6D4907CD244E}">
      <dgm:prSet custT="1"/>
      <dgm:spPr/>
      <dgm:t>
        <a:bodyPr/>
        <a:lstStyle/>
        <a:p>
          <a:endParaRPr lang="en-US" sz="2200" b="1">
            <a:cs typeface="B Nazanin" pitchFamily="2" charset="-78"/>
          </a:endParaRPr>
        </a:p>
      </dgm:t>
    </dgm:pt>
    <dgm:pt modelId="{7CDB6F36-B2CB-4B41-BC80-23DE92C24997}" type="sibTrans" cxnId="{40C38473-383B-4B47-8DF8-6D4907CD244E}">
      <dgm:prSet/>
      <dgm:spPr/>
      <dgm:t>
        <a:bodyPr/>
        <a:lstStyle/>
        <a:p>
          <a:endParaRPr lang="en-US" sz="2200" b="1">
            <a:cs typeface="B Nazanin" pitchFamily="2" charset="-78"/>
          </a:endParaRPr>
        </a:p>
      </dgm:t>
    </dgm:pt>
    <dgm:pt modelId="{91C0A9E6-EC01-4AB0-8ED8-3DA472C82696}">
      <dgm:prSet custT="1"/>
      <dgm:spPr/>
      <dgm:t>
        <a:bodyPr/>
        <a:lstStyle/>
        <a:p>
          <a:r>
            <a:rPr lang="fa-IR" sz="2200" b="1" dirty="0" smtClean="0">
              <a:cs typeface="B Nazanin" pitchFamily="2" charset="-78"/>
            </a:rPr>
            <a:t>آورده سرمایه گذار</a:t>
          </a:r>
          <a:endParaRPr lang="en-US" sz="2200" b="1" dirty="0">
            <a:cs typeface="B Nazanin" pitchFamily="2" charset="-78"/>
          </a:endParaRPr>
        </a:p>
      </dgm:t>
    </dgm:pt>
    <dgm:pt modelId="{B20A4786-4997-4236-910E-E7F046FB67D1}" type="parTrans" cxnId="{7D81DBC1-7F48-401A-9709-F7E1B55676B3}">
      <dgm:prSet custT="1"/>
      <dgm:spPr/>
      <dgm:t>
        <a:bodyPr/>
        <a:lstStyle/>
        <a:p>
          <a:endParaRPr lang="en-US" sz="2200" b="1">
            <a:cs typeface="B Nazanin" pitchFamily="2" charset="-78"/>
          </a:endParaRPr>
        </a:p>
      </dgm:t>
    </dgm:pt>
    <dgm:pt modelId="{5867C63B-4815-4A4A-90A1-4CBC068837D8}" type="sibTrans" cxnId="{7D81DBC1-7F48-401A-9709-F7E1B55676B3}">
      <dgm:prSet/>
      <dgm:spPr/>
      <dgm:t>
        <a:bodyPr/>
        <a:lstStyle/>
        <a:p>
          <a:endParaRPr lang="en-US" sz="2200" b="1">
            <a:cs typeface="B Nazanin" pitchFamily="2" charset="-78"/>
          </a:endParaRPr>
        </a:p>
      </dgm:t>
    </dgm:pt>
    <dgm:pt modelId="{E78B11B9-E515-4FC2-BD90-CB1F2CD8209F}" type="pres">
      <dgm:prSet presAssocID="{9FCBAC1E-2067-49DD-944B-0AB29A77038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8C00EA-AA0C-4FCA-A898-3AFB0562D0D6}" type="pres">
      <dgm:prSet presAssocID="{699EB5C3-E394-4E59-A198-131614BA2B74}" presName="root1" presStyleCnt="0"/>
      <dgm:spPr/>
    </dgm:pt>
    <dgm:pt modelId="{68FCCC71-A8B3-4E33-8E61-C46962023532}" type="pres">
      <dgm:prSet presAssocID="{699EB5C3-E394-4E59-A198-131614BA2B74}" presName="LevelOneTextNode" presStyleLbl="node0" presStyleIdx="0" presStyleCnt="1" custScaleY="184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8F198-3908-4E3D-BDFB-8CBCE5666D26}" type="pres">
      <dgm:prSet presAssocID="{699EB5C3-E394-4E59-A198-131614BA2B74}" presName="level2hierChild" presStyleCnt="0"/>
      <dgm:spPr/>
    </dgm:pt>
    <dgm:pt modelId="{BE1680C9-E54F-49FE-A3BC-56DE799E43D1}" type="pres">
      <dgm:prSet presAssocID="{2BFDE3C2-EF3D-4CCA-8CD8-67483CD31323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983B5862-26F5-4480-899C-EA20E220B109}" type="pres">
      <dgm:prSet presAssocID="{2BFDE3C2-EF3D-4CCA-8CD8-67483CD3132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94104F5-9822-4E89-A7D9-EAFDA162F64C}" type="pres">
      <dgm:prSet presAssocID="{949A6232-166F-4766-9C51-549922792C64}" presName="root2" presStyleCnt="0"/>
      <dgm:spPr/>
    </dgm:pt>
    <dgm:pt modelId="{9E51C7D3-DBB3-4A47-AB8B-B58EB4B8859B}" type="pres">
      <dgm:prSet presAssocID="{949A6232-166F-4766-9C51-549922792C64}" presName="LevelTwoTextNode" presStyleLbl="node2" presStyleIdx="0" presStyleCnt="4" custScaleX="1422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312647-EE81-42E2-84E3-E6548FD9F75F}" type="pres">
      <dgm:prSet presAssocID="{949A6232-166F-4766-9C51-549922792C64}" presName="level3hierChild" presStyleCnt="0"/>
      <dgm:spPr/>
    </dgm:pt>
    <dgm:pt modelId="{4E49FD45-E719-4CBF-B0CD-8726AE2F755B}" type="pres">
      <dgm:prSet presAssocID="{70F0CB1E-FF85-47FD-9F03-1CFD264A2F7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F0B8143B-D868-4B7B-B58A-B32D5AC7EC09}" type="pres">
      <dgm:prSet presAssocID="{70F0CB1E-FF85-47FD-9F03-1CFD264A2F7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5A8AEC6-2AFF-45FE-8838-7785A69224A9}" type="pres">
      <dgm:prSet presAssocID="{90CE76D1-1980-4AB5-8B2E-F6A8C1211327}" presName="root2" presStyleCnt="0"/>
      <dgm:spPr/>
    </dgm:pt>
    <dgm:pt modelId="{A225A5FF-13D7-4BC3-BA27-5A4705E296BF}" type="pres">
      <dgm:prSet presAssocID="{90CE76D1-1980-4AB5-8B2E-F6A8C1211327}" presName="LevelTwoTextNode" presStyleLbl="node2" presStyleIdx="1" presStyleCnt="4" custScaleX="1422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DA5D7E-CDCC-41AC-A8EA-A2FCEC51211C}" type="pres">
      <dgm:prSet presAssocID="{90CE76D1-1980-4AB5-8B2E-F6A8C1211327}" presName="level3hierChild" presStyleCnt="0"/>
      <dgm:spPr/>
    </dgm:pt>
    <dgm:pt modelId="{BAA9764F-AC30-4DA8-B554-4EC302FEBAC4}" type="pres">
      <dgm:prSet presAssocID="{734CA48C-9659-43F2-B014-942DFC6F1E76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31ACDE6E-0A2A-41FC-A377-1462FE364EED}" type="pres">
      <dgm:prSet presAssocID="{734CA48C-9659-43F2-B014-942DFC6F1E7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3AD5B30-B960-4F39-9083-228E0444B425}" type="pres">
      <dgm:prSet presAssocID="{4BC26F5C-531D-43C2-BD4D-B0EBDF13091C}" presName="root2" presStyleCnt="0"/>
      <dgm:spPr/>
    </dgm:pt>
    <dgm:pt modelId="{74704DC9-F79C-419C-9421-54C4616995A8}" type="pres">
      <dgm:prSet presAssocID="{4BC26F5C-531D-43C2-BD4D-B0EBDF13091C}" presName="LevelTwoTextNode" presStyleLbl="node2" presStyleIdx="2" presStyleCnt="4" custScaleX="1415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7FD03-F7ED-4690-8A01-E747B64D8009}" type="pres">
      <dgm:prSet presAssocID="{4BC26F5C-531D-43C2-BD4D-B0EBDF13091C}" presName="level3hierChild" presStyleCnt="0"/>
      <dgm:spPr/>
    </dgm:pt>
    <dgm:pt modelId="{067D06BB-6A5F-4C79-85F5-44F1AE9D6EAC}" type="pres">
      <dgm:prSet presAssocID="{B20A4786-4997-4236-910E-E7F046FB67D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BC27724-2DE3-4247-95D6-E199B7AEAD9C}" type="pres">
      <dgm:prSet presAssocID="{B20A4786-4997-4236-910E-E7F046FB67D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72021CB-387E-493C-BA2E-014DF12D67A8}" type="pres">
      <dgm:prSet presAssocID="{91C0A9E6-EC01-4AB0-8ED8-3DA472C82696}" presName="root2" presStyleCnt="0"/>
      <dgm:spPr/>
    </dgm:pt>
    <dgm:pt modelId="{ABCA5317-2D2A-45EC-B173-58EB3AB71600}" type="pres">
      <dgm:prSet presAssocID="{91C0A9E6-EC01-4AB0-8ED8-3DA472C82696}" presName="LevelTwoTextNode" presStyleLbl="node2" presStyleIdx="3" presStyleCnt="4" custScaleX="1422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294BFF-9DA5-4737-8CEA-69D59DE9BD01}" type="pres">
      <dgm:prSet presAssocID="{91C0A9E6-EC01-4AB0-8ED8-3DA472C82696}" presName="level3hierChild" presStyleCnt="0"/>
      <dgm:spPr/>
    </dgm:pt>
  </dgm:ptLst>
  <dgm:cxnLst>
    <dgm:cxn modelId="{7D81DBC1-7F48-401A-9709-F7E1B55676B3}" srcId="{699EB5C3-E394-4E59-A198-131614BA2B74}" destId="{91C0A9E6-EC01-4AB0-8ED8-3DA472C82696}" srcOrd="3" destOrd="0" parTransId="{B20A4786-4997-4236-910E-E7F046FB67D1}" sibTransId="{5867C63B-4815-4A4A-90A1-4CBC068837D8}"/>
    <dgm:cxn modelId="{19A37B62-648B-44CE-B234-540FEC4EC1D5}" type="presOf" srcId="{9FCBAC1E-2067-49DD-944B-0AB29A770389}" destId="{E78B11B9-E515-4FC2-BD90-CB1F2CD8209F}" srcOrd="0" destOrd="0" presId="urn:microsoft.com/office/officeart/2005/8/layout/hierarchy2"/>
    <dgm:cxn modelId="{B2EA772A-81BC-46F8-BD3C-A39F2A81A42D}" srcId="{699EB5C3-E394-4E59-A198-131614BA2B74}" destId="{949A6232-166F-4766-9C51-549922792C64}" srcOrd="0" destOrd="0" parTransId="{2BFDE3C2-EF3D-4CCA-8CD8-67483CD31323}" sibTransId="{0540A5C6-F597-43D1-ABBD-C8A9A4BEA790}"/>
    <dgm:cxn modelId="{7482258F-CB6E-476C-B6C3-7D6226459F50}" srcId="{9FCBAC1E-2067-49DD-944B-0AB29A770389}" destId="{699EB5C3-E394-4E59-A198-131614BA2B74}" srcOrd="0" destOrd="0" parTransId="{5387E2B6-E688-4348-9206-FB2C74BB8D4D}" sibTransId="{C099106C-D32F-4DB4-9EDC-54AD2E8ED8B8}"/>
    <dgm:cxn modelId="{912EE4C3-7384-4D52-8731-1D15EC4DC0FA}" type="presOf" srcId="{B20A4786-4997-4236-910E-E7F046FB67D1}" destId="{6BC27724-2DE3-4247-95D6-E199B7AEAD9C}" srcOrd="1" destOrd="0" presId="urn:microsoft.com/office/officeart/2005/8/layout/hierarchy2"/>
    <dgm:cxn modelId="{E5D40032-475F-491D-968D-A4C778885B37}" type="presOf" srcId="{90CE76D1-1980-4AB5-8B2E-F6A8C1211327}" destId="{A225A5FF-13D7-4BC3-BA27-5A4705E296BF}" srcOrd="0" destOrd="0" presId="urn:microsoft.com/office/officeart/2005/8/layout/hierarchy2"/>
    <dgm:cxn modelId="{A4CB2DD7-0E59-42EF-A8FA-F40F16F7B798}" type="presOf" srcId="{734CA48C-9659-43F2-B014-942DFC6F1E76}" destId="{BAA9764F-AC30-4DA8-B554-4EC302FEBAC4}" srcOrd="0" destOrd="0" presId="urn:microsoft.com/office/officeart/2005/8/layout/hierarchy2"/>
    <dgm:cxn modelId="{CB2CDC64-F289-496A-AE4E-A895715AF716}" type="presOf" srcId="{2BFDE3C2-EF3D-4CCA-8CD8-67483CD31323}" destId="{BE1680C9-E54F-49FE-A3BC-56DE799E43D1}" srcOrd="0" destOrd="0" presId="urn:microsoft.com/office/officeart/2005/8/layout/hierarchy2"/>
    <dgm:cxn modelId="{01330BBD-4D5E-4FEE-860A-66529156FEFC}" type="presOf" srcId="{91C0A9E6-EC01-4AB0-8ED8-3DA472C82696}" destId="{ABCA5317-2D2A-45EC-B173-58EB3AB71600}" srcOrd="0" destOrd="0" presId="urn:microsoft.com/office/officeart/2005/8/layout/hierarchy2"/>
    <dgm:cxn modelId="{4452A1AC-2848-4B88-A9F7-86C73CCB1229}" type="presOf" srcId="{734CA48C-9659-43F2-B014-942DFC6F1E76}" destId="{31ACDE6E-0A2A-41FC-A377-1462FE364EED}" srcOrd="1" destOrd="0" presId="urn:microsoft.com/office/officeart/2005/8/layout/hierarchy2"/>
    <dgm:cxn modelId="{830BAD54-C245-44AA-BBC0-5C18E091C570}" type="presOf" srcId="{949A6232-166F-4766-9C51-549922792C64}" destId="{9E51C7D3-DBB3-4A47-AB8B-B58EB4B8859B}" srcOrd="0" destOrd="0" presId="urn:microsoft.com/office/officeart/2005/8/layout/hierarchy2"/>
    <dgm:cxn modelId="{0D9682B3-FFAE-4E90-880B-A2E873575B55}" srcId="{699EB5C3-E394-4E59-A198-131614BA2B74}" destId="{90CE76D1-1980-4AB5-8B2E-F6A8C1211327}" srcOrd="1" destOrd="0" parTransId="{70F0CB1E-FF85-47FD-9F03-1CFD264A2F7F}" sibTransId="{95944F75-3702-42C3-8F86-1E4D6F8D004E}"/>
    <dgm:cxn modelId="{AE2371AD-63BC-4086-9825-6A4503DF3F65}" type="presOf" srcId="{70F0CB1E-FF85-47FD-9F03-1CFD264A2F7F}" destId="{4E49FD45-E719-4CBF-B0CD-8726AE2F755B}" srcOrd="0" destOrd="0" presId="urn:microsoft.com/office/officeart/2005/8/layout/hierarchy2"/>
    <dgm:cxn modelId="{B7C51BF3-BAAF-4D0C-B5E6-017C63345F1A}" type="presOf" srcId="{B20A4786-4997-4236-910E-E7F046FB67D1}" destId="{067D06BB-6A5F-4C79-85F5-44F1AE9D6EAC}" srcOrd="0" destOrd="0" presId="urn:microsoft.com/office/officeart/2005/8/layout/hierarchy2"/>
    <dgm:cxn modelId="{FDA2322D-9DF8-4329-9BD3-2A3EBF896EA3}" type="presOf" srcId="{70F0CB1E-FF85-47FD-9F03-1CFD264A2F7F}" destId="{F0B8143B-D868-4B7B-B58A-B32D5AC7EC09}" srcOrd="1" destOrd="0" presId="urn:microsoft.com/office/officeart/2005/8/layout/hierarchy2"/>
    <dgm:cxn modelId="{40C38473-383B-4B47-8DF8-6D4907CD244E}" srcId="{699EB5C3-E394-4E59-A198-131614BA2B74}" destId="{4BC26F5C-531D-43C2-BD4D-B0EBDF13091C}" srcOrd="2" destOrd="0" parTransId="{734CA48C-9659-43F2-B014-942DFC6F1E76}" sibTransId="{7CDB6F36-B2CB-4B41-BC80-23DE92C24997}"/>
    <dgm:cxn modelId="{18E6F9EC-8837-434D-8EA8-093B0539C822}" type="presOf" srcId="{699EB5C3-E394-4E59-A198-131614BA2B74}" destId="{68FCCC71-A8B3-4E33-8E61-C46962023532}" srcOrd="0" destOrd="0" presId="urn:microsoft.com/office/officeart/2005/8/layout/hierarchy2"/>
    <dgm:cxn modelId="{9C6A995B-471A-492C-832E-E92C04012F4D}" type="presOf" srcId="{2BFDE3C2-EF3D-4CCA-8CD8-67483CD31323}" destId="{983B5862-26F5-4480-899C-EA20E220B109}" srcOrd="1" destOrd="0" presId="urn:microsoft.com/office/officeart/2005/8/layout/hierarchy2"/>
    <dgm:cxn modelId="{00D64A3D-CB45-4EF4-9440-7A27777E5C02}" type="presOf" srcId="{4BC26F5C-531D-43C2-BD4D-B0EBDF13091C}" destId="{74704DC9-F79C-419C-9421-54C4616995A8}" srcOrd="0" destOrd="0" presId="urn:microsoft.com/office/officeart/2005/8/layout/hierarchy2"/>
    <dgm:cxn modelId="{428A2B9C-7DC3-43D2-8F64-86769FA6CB4F}" type="presParOf" srcId="{E78B11B9-E515-4FC2-BD90-CB1F2CD8209F}" destId="{B58C00EA-AA0C-4FCA-A898-3AFB0562D0D6}" srcOrd="0" destOrd="0" presId="urn:microsoft.com/office/officeart/2005/8/layout/hierarchy2"/>
    <dgm:cxn modelId="{E913EC20-D2A5-420B-AC01-73591A6D1694}" type="presParOf" srcId="{B58C00EA-AA0C-4FCA-A898-3AFB0562D0D6}" destId="{68FCCC71-A8B3-4E33-8E61-C46962023532}" srcOrd="0" destOrd="0" presId="urn:microsoft.com/office/officeart/2005/8/layout/hierarchy2"/>
    <dgm:cxn modelId="{8FE6AD2B-FDC1-473B-BCB6-46B9B9B0FB0B}" type="presParOf" srcId="{B58C00EA-AA0C-4FCA-A898-3AFB0562D0D6}" destId="{C398F198-3908-4E3D-BDFB-8CBCE5666D26}" srcOrd="1" destOrd="0" presId="urn:microsoft.com/office/officeart/2005/8/layout/hierarchy2"/>
    <dgm:cxn modelId="{9DB0CF25-A4A2-42CF-A331-F4B406DAF7F5}" type="presParOf" srcId="{C398F198-3908-4E3D-BDFB-8CBCE5666D26}" destId="{BE1680C9-E54F-49FE-A3BC-56DE799E43D1}" srcOrd="0" destOrd="0" presId="urn:microsoft.com/office/officeart/2005/8/layout/hierarchy2"/>
    <dgm:cxn modelId="{DC49D870-6F44-4FC2-A6C8-A47B456E1377}" type="presParOf" srcId="{BE1680C9-E54F-49FE-A3BC-56DE799E43D1}" destId="{983B5862-26F5-4480-899C-EA20E220B109}" srcOrd="0" destOrd="0" presId="urn:microsoft.com/office/officeart/2005/8/layout/hierarchy2"/>
    <dgm:cxn modelId="{05B5AF17-27DC-401C-9A2D-B34E7C5284DA}" type="presParOf" srcId="{C398F198-3908-4E3D-BDFB-8CBCE5666D26}" destId="{994104F5-9822-4E89-A7D9-EAFDA162F64C}" srcOrd="1" destOrd="0" presId="urn:microsoft.com/office/officeart/2005/8/layout/hierarchy2"/>
    <dgm:cxn modelId="{F40BC7AC-98CD-4761-8F0D-27EE7631CA5D}" type="presParOf" srcId="{994104F5-9822-4E89-A7D9-EAFDA162F64C}" destId="{9E51C7D3-DBB3-4A47-AB8B-B58EB4B8859B}" srcOrd="0" destOrd="0" presId="urn:microsoft.com/office/officeart/2005/8/layout/hierarchy2"/>
    <dgm:cxn modelId="{74284E01-D3AC-418F-B3BF-BDB893ECD7CD}" type="presParOf" srcId="{994104F5-9822-4E89-A7D9-EAFDA162F64C}" destId="{C2312647-EE81-42E2-84E3-E6548FD9F75F}" srcOrd="1" destOrd="0" presId="urn:microsoft.com/office/officeart/2005/8/layout/hierarchy2"/>
    <dgm:cxn modelId="{36F0382A-7101-46B5-8D15-1BF38432014D}" type="presParOf" srcId="{C398F198-3908-4E3D-BDFB-8CBCE5666D26}" destId="{4E49FD45-E719-4CBF-B0CD-8726AE2F755B}" srcOrd="2" destOrd="0" presId="urn:microsoft.com/office/officeart/2005/8/layout/hierarchy2"/>
    <dgm:cxn modelId="{936F3D2E-4CBF-49B0-ACEF-586E82780B54}" type="presParOf" srcId="{4E49FD45-E719-4CBF-B0CD-8726AE2F755B}" destId="{F0B8143B-D868-4B7B-B58A-B32D5AC7EC09}" srcOrd="0" destOrd="0" presId="urn:microsoft.com/office/officeart/2005/8/layout/hierarchy2"/>
    <dgm:cxn modelId="{C0CD4B45-4AFD-4449-8E81-6D79CE140653}" type="presParOf" srcId="{C398F198-3908-4E3D-BDFB-8CBCE5666D26}" destId="{25A8AEC6-2AFF-45FE-8838-7785A69224A9}" srcOrd="3" destOrd="0" presId="urn:microsoft.com/office/officeart/2005/8/layout/hierarchy2"/>
    <dgm:cxn modelId="{879689BB-7162-448B-B2CC-07CDE2552DF0}" type="presParOf" srcId="{25A8AEC6-2AFF-45FE-8838-7785A69224A9}" destId="{A225A5FF-13D7-4BC3-BA27-5A4705E296BF}" srcOrd="0" destOrd="0" presId="urn:microsoft.com/office/officeart/2005/8/layout/hierarchy2"/>
    <dgm:cxn modelId="{1D159D7A-38D9-44C3-B943-E1D0BEECA46B}" type="presParOf" srcId="{25A8AEC6-2AFF-45FE-8838-7785A69224A9}" destId="{B7DA5D7E-CDCC-41AC-A8EA-A2FCEC51211C}" srcOrd="1" destOrd="0" presId="urn:microsoft.com/office/officeart/2005/8/layout/hierarchy2"/>
    <dgm:cxn modelId="{DB2143D7-CA42-41EE-BE7C-4226B627E11C}" type="presParOf" srcId="{C398F198-3908-4E3D-BDFB-8CBCE5666D26}" destId="{BAA9764F-AC30-4DA8-B554-4EC302FEBAC4}" srcOrd="4" destOrd="0" presId="urn:microsoft.com/office/officeart/2005/8/layout/hierarchy2"/>
    <dgm:cxn modelId="{37ED306F-9FA9-4FD7-883C-0DE98490F259}" type="presParOf" srcId="{BAA9764F-AC30-4DA8-B554-4EC302FEBAC4}" destId="{31ACDE6E-0A2A-41FC-A377-1462FE364EED}" srcOrd="0" destOrd="0" presId="urn:microsoft.com/office/officeart/2005/8/layout/hierarchy2"/>
    <dgm:cxn modelId="{CE552184-4ABB-43E9-9BA2-721F3262C8E1}" type="presParOf" srcId="{C398F198-3908-4E3D-BDFB-8CBCE5666D26}" destId="{C3AD5B30-B960-4F39-9083-228E0444B425}" srcOrd="5" destOrd="0" presId="urn:microsoft.com/office/officeart/2005/8/layout/hierarchy2"/>
    <dgm:cxn modelId="{45140A27-4333-41CA-9642-A5EDCAA25850}" type="presParOf" srcId="{C3AD5B30-B960-4F39-9083-228E0444B425}" destId="{74704DC9-F79C-419C-9421-54C4616995A8}" srcOrd="0" destOrd="0" presId="urn:microsoft.com/office/officeart/2005/8/layout/hierarchy2"/>
    <dgm:cxn modelId="{75C72A6F-ABE6-439C-B696-9FF0ACEF53F5}" type="presParOf" srcId="{C3AD5B30-B960-4F39-9083-228E0444B425}" destId="{3377FD03-F7ED-4690-8A01-E747B64D8009}" srcOrd="1" destOrd="0" presId="urn:microsoft.com/office/officeart/2005/8/layout/hierarchy2"/>
    <dgm:cxn modelId="{26D83D4E-8BB6-4CE2-93F8-A66CB1803B92}" type="presParOf" srcId="{C398F198-3908-4E3D-BDFB-8CBCE5666D26}" destId="{067D06BB-6A5F-4C79-85F5-44F1AE9D6EAC}" srcOrd="6" destOrd="0" presId="urn:microsoft.com/office/officeart/2005/8/layout/hierarchy2"/>
    <dgm:cxn modelId="{CB0B4A3F-909F-48B3-9266-E133FAFA2C31}" type="presParOf" srcId="{067D06BB-6A5F-4C79-85F5-44F1AE9D6EAC}" destId="{6BC27724-2DE3-4247-95D6-E199B7AEAD9C}" srcOrd="0" destOrd="0" presId="urn:microsoft.com/office/officeart/2005/8/layout/hierarchy2"/>
    <dgm:cxn modelId="{C08FA231-C366-401A-A38B-C38FFD7C1A89}" type="presParOf" srcId="{C398F198-3908-4E3D-BDFB-8CBCE5666D26}" destId="{572021CB-387E-493C-BA2E-014DF12D67A8}" srcOrd="7" destOrd="0" presId="urn:microsoft.com/office/officeart/2005/8/layout/hierarchy2"/>
    <dgm:cxn modelId="{EA061FCD-4556-4433-9432-79E80BBC6107}" type="presParOf" srcId="{572021CB-387E-493C-BA2E-014DF12D67A8}" destId="{ABCA5317-2D2A-45EC-B173-58EB3AB71600}" srcOrd="0" destOrd="0" presId="urn:microsoft.com/office/officeart/2005/8/layout/hierarchy2"/>
    <dgm:cxn modelId="{BCFA1D76-D7EA-49D7-B9CA-7E519E931D9B}" type="presParOf" srcId="{572021CB-387E-493C-BA2E-014DF12D67A8}" destId="{08294BFF-9DA5-4737-8CEA-69D59DE9BD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2DEDE0-B9E1-41B2-95CF-F70998B335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FC36F-D5D3-4690-9E06-D887A14C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6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C36F-D5D3-4690-9E06-D887A14C185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0" indent="0">
              <a:buNone/>
              <a:defRPr sz="2400"/>
            </a:lvl3pPr>
            <a:lvl4pPr marL="1371584" indent="0">
              <a:buNone/>
              <a:defRPr sz="2000"/>
            </a:lvl4pPr>
            <a:lvl5pPr marL="1828778" indent="0">
              <a:buNone/>
              <a:defRPr sz="2000"/>
            </a:lvl5pPr>
            <a:lvl6pPr marL="2285974" indent="0">
              <a:buNone/>
              <a:defRPr sz="2000"/>
            </a:lvl6pPr>
            <a:lvl7pPr marL="2743169" indent="0">
              <a:buNone/>
              <a:defRPr sz="2000"/>
            </a:lvl7pPr>
            <a:lvl8pPr marL="3200363" indent="0">
              <a:buNone/>
              <a:defRPr sz="2000"/>
            </a:lvl8pPr>
            <a:lvl9pPr marL="36575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6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0" indent="0">
              <a:buNone/>
              <a:defRPr sz="2400"/>
            </a:lvl3pPr>
            <a:lvl4pPr marL="1371584" indent="0">
              <a:buNone/>
              <a:defRPr sz="2000"/>
            </a:lvl4pPr>
            <a:lvl5pPr marL="1828778" indent="0">
              <a:buNone/>
              <a:defRPr sz="2000"/>
            </a:lvl5pPr>
            <a:lvl6pPr marL="2285974" indent="0">
              <a:buNone/>
              <a:defRPr sz="2000"/>
            </a:lvl6pPr>
            <a:lvl7pPr marL="2743169" indent="0">
              <a:buNone/>
              <a:defRPr sz="2000"/>
            </a:lvl7pPr>
            <a:lvl8pPr marL="3200363" indent="0">
              <a:buNone/>
              <a:defRPr sz="2000"/>
            </a:lvl8pPr>
            <a:lvl9pPr marL="36575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2456" y="6212700"/>
            <a:ext cx="513000" cy="432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564928" y="6428750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923692" y="6428750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14277" y="478466"/>
            <a:ext cx="8307692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176" y="6212700"/>
            <a:ext cx="513000" cy="43200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4339721" y="6204099"/>
            <a:ext cx="411292" cy="39682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defPPr>
              <a:defRPr lang="en-US"/>
            </a:defPPr>
            <a:lvl1pPr marL="0" algn="r" defTabSz="1022302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1150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02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3453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4603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5753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6905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8055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9206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3DB44B8-5097-4145-A2CC-3DF24223F9C6}" type="slidenum">
              <a:rPr lang="fa-IR" sz="1000" b="1" smtClean="0">
                <a:solidFill>
                  <a:srgbClr val="FF0000"/>
                </a:solidFill>
                <a:cs typeface="B Nazanin" pitchFamily="2" charset="-78"/>
              </a:rPr>
              <a:pPr algn="ctr">
                <a:defRPr/>
              </a:pPr>
              <a:t>‹#›</a:t>
            </a:fld>
            <a:endParaRPr lang="en-US" sz="10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598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90" r:id="rId13"/>
    <p:sldLayoutId id="2147483691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7" algn="l" defTabSz="9143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2" indent="-228596" algn="l" defTabSz="9143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6" indent="-228596" algn="l" defTabSz="9143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1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2456" y="6212700"/>
            <a:ext cx="513000" cy="432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564928" y="6428730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923692" y="6428730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14277" y="478466"/>
            <a:ext cx="8307692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176" y="6212700"/>
            <a:ext cx="513000" cy="43200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4339721" y="6204099"/>
            <a:ext cx="411292" cy="39682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defPPr>
              <a:defRPr lang="en-US"/>
            </a:defPPr>
            <a:lvl1pPr marL="0" algn="r" defTabSz="1022302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1150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02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3453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4603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5753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6905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8055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9206" algn="l" defTabSz="102230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3DB44B8-5097-4145-A2CC-3DF24223F9C6}" type="slidenum">
              <a:rPr lang="fa-IR" sz="1000" b="1" smtClean="0">
                <a:solidFill>
                  <a:srgbClr val="FF0000"/>
                </a:solidFill>
                <a:cs typeface="B Nazanin" pitchFamily="2" charset="-78"/>
              </a:rPr>
              <a:pPr algn="ctr">
                <a:defRPr/>
              </a:pPr>
              <a:t>‹#›</a:t>
            </a:fld>
            <a:endParaRPr lang="en-US" sz="10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72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7" algn="l" defTabSz="9143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2" indent="-228596" algn="l" defTabSz="9143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6" indent="-228596" algn="l" defTabSz="9143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1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2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618882" y="4106019"/>
            <a:ext cx="1909702" cy="111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70000"/>
              </a:lnSpc>
              <a:buFont typeface="Arial" pitchFamily="34" charset="0"/>
              <a:buNone/>
            </a:pPr>
            <a:endParaRPr lang="fa-IR" sz="1200" b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marL="0" indent="0" algn="ctr" rtl="1">
              <a:lnSpc>
                <a:spcPct val="170000"/>
              </a:lnSpc>
              <a:buFont typeface="Arial" pitchFamily="34" charset="0"/>
              <a:buNone/>
            </a:pPr>
            <a:endParaRPr lang="fa-IR" sz="1200" b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marL="0" indent="0" algn="ctr" rtl="1">
              <a:lnSpc>
                <a:spcPct val="170000"/>
              </a:lnSpc>
              <a:buFont typeface="Arial" pitchFamily="34" charset="0"/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itchFamily="2" charset="-78"/>
              </a:rPr>
              <a:t>19 دی ماه  1396</a:t>
            </a:r>
            <a:endParaRPr lang="en-US" sz="16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303564" y="4221088"/>
            <a:ext cx="45403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325626" y="2204864"/>
            <a:ext cx="6362925" cy="245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fa-IR" sz="3200" dirty="0" smtClean="0">
                <a:solidFill>
                  <a:srgbClr val="7030A0"/>
                </a:solidFill>
                <a:cs typeface="B Titr" pitchFamily="2" charset="-78"/>
              </a:rPr>
              <a:t>اشتغال و تولید در بودجه 1397</a:t>
            </a:r>
            <a:endParaRPr lang="fa-IR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31840" y="1770148"/>
            <a:ext cx="2952328" cy="869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fa-IR" sz="2000" dirty="0" smtClean="0">
                <a:solidFill>
                  <a:schemeClr val="tx2"/>
                </a:solidFill>
                <a:cs typeface="B Titr" pitchFamily="2" charset="-78"/>
              </a:rPr>
              <a:t>نشست خبری سخنگوی دولت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8" y="-37032"/>
            <a:ext cx="9158098" cy="70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1359" y="2060848"/>
            <a:ext cx="7848872" cy="148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برنامه‌های بخش مسکن</a:t>
            </a:r>
            <a:endParaRPr lang="fa-IR" sz="6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79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235" y="685696"/>
            <a:ext cx="7904268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برنامه اشتغال دولت در بخش مسکن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27792"/>
              </p:ext>
            </p:extLst>
          </p:nvPr>
        </p:nvGraphicFramePr>
        <p:xfrm>
          <a:off x="642910" y="1785926"/>
          <a:ext cx="7715304" cy="377810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725718"/>
                <a:gridCol w="2989586"/>
              </a:tblGrid>
              <a:tr h="1678303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برنامه</a:t>
                      </a:r>
                      <a:endParaRPr lang="fa-IR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تعداد شاغلان در سال 1397 (هزار نفر)</a:t>
                      </a:r>
                      <a:endParaRPr lang="fa-IR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1079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1- کمک به احیاء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بافت های فرسوده (100 هزار واحد مسکونی)</a:t>
                      </a:r>
                      <a:endParaRPr lang="fa-IR" sz="24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240</a:t>
                      </a:r>
                      <a:endParaRPr lang="fa-IR" sz="24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1079"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2- کمک به تأمین مسکن روستایی و اجتماعی </a:t>
                      </a:r>
                    </a:p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(50 هزار واحد مسکونی شهری و 50 هزار واحد مسکونی روستایی)</a:t>
                      </a:r>
                      <a:endParaRPr lang="fa-IR" sz="24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60</a:t>
                      </a:r>
                      <a:endParaRPr lang="fa-IR" sz="24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7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692696"/>
            <a:ext cx="5250647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اهداف برنامه احیاء بافت های فرسوده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6" name="Bevel 5"/>
          <p:cNvSpPr/>
          <p:nvPr/>
        </p:nvSpPr>
        <p:spPr>
          <a:xfrm>
            <a:off x="401810" y="1421923"/>
            <a:ext cx="8274646" cy="4835694"/>
          </a:xfrm>
          <a:prstGeom prst="bevel">
            <a:avLst>
              <a:gd name="adj" fmla="val 295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کمک به مردم برای بازسازی </a:t>
            </a:r>
            <a:r>
              <a:rPr lang="fa-IR" sz="2400" b="1" dirty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100 هزار واحد مسکونی در بافت فرسوده </a:t>
            </a:r>
            <a:endParaRPr lang="fa-IR" sz="2400" b="1" dirty="0" smtClean="0">
              <a:solidFill>
                <a:prstClr val="black"/>
              </a:solidFill>
              <a:latin typeface="IranNastaliq" pitchFamily="18" charset="0"/>
              <a:cs typeface="B Nazanin" pitchFamily="2" charset="-78"/>
            </a:endParaRPr>
          </a:p>
          <a:p>
            <a:pPr marL="457200" indent="-457200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جمعا بازسازی 400 هزار واحد مسکونی تا سال 1400</a:t>
            </a:r>
          </a:p>
          <a:p>
            <a:pPr marL="457200" indent="-457200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ایجاد 240 هزار شغل در سال</a:t>
            </a:r>
          </a:p>
          <a:p>
            <a:pPr marL="457200" indent="-457200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کمک به رونق بخش مسکن</a:t>
            </a:r>
          </a:p>
          <a:p>
            <a:pPr marL="457200" indent="-457200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ارتقای سرانه فضای عمومی در مناطق هدف به 35 درصد</a:t>
            </a:r>
            <a:endParaRPr lang="fa-IR" sz="2400" b="1" dirty="0">
              <a:solidFill>
                <a:prstClr val="black"/>
              </a:solidFill>
              <a:latin typeface="IranNastaliq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91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14356"/>
            <a:ext cx="7904268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منابع مالی مورد نیاز در روش سنتی در سال 1397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51577"/>
              </p:ext>
            </p:extLst>
          </p:nvPr>
        </p:nvGraphicFramePr>
        <p:xfrm>
          <a:off x="622234" y="1397000"/>
          <a:ext cx="7982214" cy="495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1694"/>
                <a:gridCol w="4680520"/>
              </a:tblGrid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مبلغ (میلیارد تومان)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منبع منابع مالی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1500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کمک دولت برای تأمین سرانه</a:t>
                      </a:r>
                      <a:r>
                        <a:rPr lang="fa-IR" sz="32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ها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2500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وجوه اداره شده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2500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منابع بانکی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150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ودیعه مسکن از سوی دولت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150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ودیعه مسکن از سوی بانک</a:t>
                      </a:r>
                    </a:p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(وجوه اداره شده)</a:t>
                      </a:r>
                      <a:endParaRPr lang="en-US" sz="3200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6800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جمع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235" y="642918"/>
            <a:ext cx="7904268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منابع مالی مورد نیاز در روش توسعه گر در سال 1397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44767"/>
              </p:ext>
            </p:extLst>
          </p:nvPr>
        </p:nvGraphicFramePr>
        <p:xfrm>
          <a:off x="622234" y="1397000"/>
          <a:ext cx="7982214" cy="47049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1694"/>
                <a:gridCol w="4680520"/>
              </a:tblGrid>
              <a:tr h="680614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مبلغ (میلیارد تومان)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منبع منابع مالی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901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1500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کمک دولت برای تأمین سرانه</a:t>
                      </a:r>
                      <a:r>
                        <a:rPr lang="fa-IR" sz="32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ها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901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سهم از عرصه قطعات واقع در بافت فرسوده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آورده مردم</a:t>
                      </a:r>
                      <a:endParaRPr lang="en-US" sz="3200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901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ساخت واحدهای مسکونی جدید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نقش</a:t>
                      </a:r>
                      <a:r>
                        <a:rPr lang="fa-IR" sz="32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آورده شرکت توسعه گر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901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استفاده</a:t>
                      </a:r>
                      <a:r>
                        <a:rPr lang="fa-IR" sz="32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از انواع ابزار مالی بازارهای پول و سرمایه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روش تأمین مالی شرکت توسعه گر</a:t>
                      </a:r>
                      <a:endParaRPr lang="en-US" sz="32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620688"/>
            <a:ext cx="5703940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اهداف برنامه </a:t>
            </a:r>
            <a:r>
              <a:rPr lang="fa-IR" sz="2400" b="1" dirty="0">
                <a:solidFill>
                  <a:prstClr val="black"/>
                </a:solidFill>
                <a:cs typeface="B Titr" pitchFamily="2" charset="-78"/>
              </a:rPr>
              <a:t>مسکن روستایی و اجتماعی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6" name="Bevel 5"/>
          <p:cNvSpPr/>
          <p:nvPr/>
        </p:nvSpPr>
        <p:spPr>
          <a:xfrm>
            <a:off x="401810" y="1401981"/>
            <a:ext cx="8274646" cy="4200704"/>
          </a:xfrm>
          <a:prstGeom prst="bevel">
            <a:avLst>
              <a:gd name="adj" fmla="val 295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کمک به تأمین مسکن گروه‌های آسیب پذیر و کم درآمد شهری 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مقاوم سازی مسکن در روستاها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کمک به تأمین مسکن 50 </a:t>
            </a:r>
            <a:r>
              <a:rPr lang="fa-IR" sz="2400" b="1" dirty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هزار </a:t>
            </a: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خانوار شهری کم درآمد شهری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بازسازی 50 هزار واحد مسکن روستایی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جمعاً 400 هزار واحد مسکونی تا سال 1400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ایجاد 60 هزار شغل در سال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کمک به رونق بخش مسکن</a:t>
            </a:r>
          </a:p>
        </p:txBody>
      </p:sp>
    </p:spTree>
    <p:extLst>
      <p:ext uri="{BB962C8B-B14F-4D97-AF65-F5344CB8AC3E}">
        <p14:creationId xmlns:p14="http://schemas.microsoft.com/office/powerpoint/2010/main" val="11401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357298"/>
            <a:ext cx="7904268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مفروضات برنامه حمایت از مسکن روستایی 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01619"/>
              </p:ext>
            </p:extLst>
          </p:nvPr>
        </p:nvGraphicFramePr>
        <p:xfrm>
          <a:off x="714348" y="2285992"/>
          <a:ext cx="7982214" cy="2514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2641"/>
                <a:gridCol w="5689573"/>
              </a:tblGrid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مقدار</a:t>
                      </a:r>
                      <a:endParaRPr lang="en-US" sz="28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شرح</a:t>
                      </a:r>
                      <a:endParaRPr lang="en-US" sz="28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5 درصد</a:t>
                      </a:r>
                      <a:endParaRPr lang="en-US" sz="28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نرخ سود تسهیلات</a:t>
                      </a:r>
                      <a:endParaRPr lang="en-US" sz="28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19 میلیون</a:t>
                      </a:r>
                      <a:r>
                        <a:rPr lang="fa-IR" sz="28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تومان</a:t>
                      </a:r>
                      <a:endParaRPr lang="en-US" sz="28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متوسط مبلغ</a:t>
                      </a:r>
                      <a:r>
                        <a:rPr lang="fa-IR" sz="28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تسهیلات در مسکن</a:t>
                      </a:r>
                      <a:r>
                        <a:rPr lang="fa-IR" sz="28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روستایی  </a:t>
                      </a:r>
                      <a:endParaRPr lang="en-US" sz="28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48680"/>
            <a:ext cx="7904268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مفروضات برنامه مسکن اجتماعی و حمایتی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08722"/>
              </p:ext>
            </p:extLst>
          </p:nvPr>
        </p:nvGraphicFramePr>
        <p:xfrm>
          <a:off x="623175" y="1268760"/>
          <a:ext cx="7982214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2641"/>
                <a:gridCol w="5689573"/>
              </a:tblGrid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مقدار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شرح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5 درصد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نرخ سود تسهیلات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40 میلیون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تومان 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متوسط مبلغ 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تسهیلات برای ساخت مسکن ملکی و خرید مسکن (مسکن حمایتی) 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50 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میلیون تومان 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39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متوسط مبلغ 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تسهیلات برای ساخت مسکن اجتماعی/ استیجاری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300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هزار تومان 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39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مبلغ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کمک اجاره ماهیانه (متوسط کشوری)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7.5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میلیون تومان 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39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وام قرض الحسنه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ودیعه مسکن 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661" y="692696"/>
            <a:ext cx="7904268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برنامه کمی در سال 1397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36399"/>
              </p:ext>
            </p:extLst>
          </p:nvPr>
        </p:nvGraphicFramePr>
        <p:xfrm>
          <a:off x="1152355" y="1484784"/>
          <a:ext cx="6846879" cy="3312369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4210339"/>
                <a:gridCol w="2636540"/>
              </a:tblGrid>
              <a:tr h="88625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عنوان فعالیت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تعداد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7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مسکن اجتماعی</a:t>
                      </a:r>
                      <a:r>
                        <a:rPr lang="fa-IR" sz="2800" baseline="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 و حمایتی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50,000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19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مسکن روستایی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50,000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19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جمع کل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100,000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7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1359" y="1484784"/>
            <a:ext cx="7848872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برنامه‌های بخش حمل و نقل</a:t>
            </a:r>
          </a:p>
          <a:p>
            <a:pPr algn="ctr" rtl="1">
              <a:lnSpc>
                <a:spcPct val="150000"/>
              </a:lnSpc>
            </a:pPr>
            <a:r>
              <a:rPr lang="fa-IR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درون شهری و برون شهری</a:t>
            </a:r>
            <a:endParaRPr lang="fa-IR" sz="6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09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4427"/>
          <a:stretch/>
        </p:blipFill>
        <p:spPr>
          <a:xfrm>
            <a:off x="2346728" y="1306286"/>
            <a:ext cx="3978333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8662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163" y="295311"/>
            <a:ext cx="7904268" cy="4732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b="1" dirty="0" smtClean="0">
                <a:solidFill>
                  <a:prstClr val="black"/>
                </a:solidFill>
                <a:cs typeface="B Titr" pitchFamily="2" charset="-78"/>
              </a:rPr>
              <a:t>خلاصه برنامه دولت در حوزه حمل و نقل درونشهری و </a:t>
            </a:r>
            <a:r>
              <a:rPr lang="fa-IR" b="1" dirty="0">
                <a:solidFill>
                  <a:prstClr val="black"/>
                </a:solidFill>
                <a:cs typeface="B Titr" pitchFamily="2" charset="-78"/>
              </a:rPr>
              <a:t>برون شهری در سال </a:t>
            </a:r>
            <a:r>
              <a:rPr lang="fa-IR" b="1" dirty="0" smtClean="0">
                <a:solidFill>
                  <a:prstClr val="black"/>
                </a:solidFill>
                <a:cs typeface="B Titr" pitchFamily="2" charset="-78"/>
              </a:rPr>
              <a:t>1397(میلیارد تومان)</a:t>
            </a:r>
            <a:endParaRPr lang="fa-IR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" y="800228"/>
            <a:ext cx="8763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6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14348" y="1783646"/>
            <a:ext cx="7786742" cy="279748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dirty="0" smtClean="0">
                <a:solidFill>
                  <a:prstClr val="black"/>
                </a:solidFill>
                <a:cs typeface="B Titr" pitchFamily="2" charset="-78"/>
              </a:rPr>
              <a:t>نمونه برنامه های حمل و نقل: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solidFill>
                  <a:prstClr val="black"/>
                </a:solidFill>
                <a:cs typeface="B Titr" pitchFamily="2" charset="-78"/>
              </a:rPr>
              <a:t>جایگزینی تاکسی</a:t>
            </a:r>
            <a:endParaRPr lang="fa-IR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24785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235" y="836712"/>
            <a:ext cx="7904268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اهداف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6" name="Bevel 5"/>
          <p:cNvSpPr/>
          <p:nvPr/>
        </p:nvSpPr>
        <p:spPr>
          <a:xfrm>
            <a:off x="293030" y="1556792"/>
            <a:ext cx="8562678" cy="4396085"/>
          </a:xfrm>
          <a:prstGeom prst="bevel">
            <a:avLst>
              <a:gd name="adj" fmla="val 295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جایگزینی15000 دستگاه </a:t>
            </a:r>
            <a:r>
              <a:rPr lang="fa-IR" sz="3200" b="1" dirty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تاکسی</a:t>
            </a:r>
            <a:r>
              <a:rPr lang="fa-IR" sz="28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 درون‌شهری در سال 1397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جایگزینی60000 دستگاه </a:t>
            </a:r>
            <a:r>
              <a:rPr lang="fa-IR" sz="3200" b="1" dirty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تاکسی</a:t>
            </a:r>
            <a:r>
              <a:rPr lang="fa-IR" sz="28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 درون‌شهری‌تا سال 1400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صرفه‌جویی سوخت به میزان 45.99 </a:t>
            </a:r>
            <a:r>
              <a:rPr lang="fa-IR" sz="2800" dirty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میلیون دلار در سال</a:t>
            </a:r>
            <a:endParaRPr lang="fa-IR" sz="2800" dirty="0">
              <a:solidFill>
                <a:srgbClr val="FF0000"/>
              </a:solidFill>
              <a:latin typeface="IranNastaliq" pitchFamily="18" charset="0"/>
              <a:cs typeface="B Nazanin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کاهش انتشار گازهای آلاینده به میزان 287 هزار تن </a:t>
            </a:r>
            <a:r>
              <a:rPr lang="fa-IR" sz="2800" dirty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در سال</a:t>
            </a:r>
            <a:endParaRPr lang="fa-IR" sz="2800" dirty="0">
              <a:solidFill>
                <a:srgbClr val="FF0000"/>
              </a:solidFill>
              <a:latin typeface="IranNastaliq" pitchFamily="18" charset="0"/>
              <a:cs typeface="B Nazanin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ایجاد 3000 شغل در سال (</a:t>
            </a:r>
            <a:r>
              <a:rPr lang="fa-IR" sz="2800" dirty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در کارخانه تولید کننده)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بهبود و تسهیل بخش حمل و نقل عمومی</a:t>
            </a:r>
            <a:endParaRPr lang="fa-IR" sz="2800" dirty="0">
              <a:solidFill>
                <a:prstClr val="black"/>
              </a:solidFill>
              <a:latin typeface="IranNastaliq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5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38" y="1628800"/>
            <a:ext cx="8208912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کاهش آلاینده‌های هوا در شهرهای بزرگ و صنعتی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افزایش سطح رضایتمندی قشر زحمتکش تاکسی‌ران سراسر کشور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رعایت توان مالی تاکسی‌رانان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ارتقاء سطح رفاه عمومی و </a:t>
            </a:r>
            <a:r>
              <a:rPr lang="fa-IR" b="1" dirty="0">
                <a:solidFill>
                  <a:prstClr val="black"/>
                </a:solidFill>
                <a:cs typeface="B Mitra" pitchFamily="2" charset="-78"/>
              </a:rPr>
              <a:t>احترام به شهروندان  </a:t>
            </a: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با جایگزینی خودروهای مناسب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افزایش ایمنی مسافران تاکسی‌ها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صرفه جویی در مصرف سوخت </a:t>
            </a:r>
            <a:r>
              <a:rPr lang="fa-IR" b="1" dirty="0">
                <a:solidFill>
                  <a:prstClr val="black"/>
                </a:solidFill>
                <a:cs typeface="B Mitra" pitchFamily="2" charset="-78"/>
              </a:rPr>
              <a:t>مایع و جایگزینی بنزین با سوخت گاز طبیعی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b="1" dirty="0">
                <a:solidFill>
                  <a:prstClr val="black"/>
                </a:solidFill>
                <a:cs typeface="B Mitra" pitchFamily="2" charset="-78"/>
              </a:rPr>
              <a:t>تامین مالی غیر </a:t>
            </a: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تورمی از سیستم بانکی</a:t>
            </a:r>
            <a:endParaRPr lang="en-US" b="1" dirty="0" smtClean="0">
              <a:solidFill>
                <a:prstClr val="black"/>
              </a:solidFill>
              <a:cs typeface="B Mitra" pitchFamily="2" charset="-78"/>
            </a:endParaRP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b="1" dirty="0">
                <a:solidFill>
                  <a:prstClr val="black"/>
                </a:solidFill>
                <a:cs typeface="B Mitra" pitchFamily="2" charset="-78"/>
              </a:rPr>
              <a:t>استفاده از ظرفیتهای تولید داخلی و تقویت زنجیره تولید خودرو </a:t>
            </a: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وقطعه</a:t>
            </a:r>
            <a:r>
              <a:rPr lang="en-US" b="1" dirty="0" smtClean="0">
                <a:solidFill>
                  <a:prstClr val="black"/>
                </a:solidFill>
                <a:cs typeface="B Mitra" pitchFamily="2" charset="-78"/>
              </a:rPr>
              <a:t> </a:t>
            </a: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سازان.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کمک دولت به جریان جایگزینی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پایش بهتر</a:t>
            </a:r>
            <a:r>
              <a:rPr lang="en-US" b="1" dirty="0" smtClean="0">
                <a:solidFill>
                  <a:prstClr val="black"/>
                </a:solidFill>
                <a:cs typeface="B Mitra" pitchFamily="2" charset="-78"/>
              </a:rPr>
              <a:t> </a:t>
            </a: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ناوگان تاکسی با استفاده از </a:t>
            </a:r>
            <a:r>
              <a:rPr lang="en-US" b="1" dirty="0" smtClean="0">
                <a:solidFill>
                  <a:prstClr val="black"/>
                </a:solidFill>
                <a:cs typeface="B Mitra" pitchFamily="2" charset="-78"/>
              </a:rPr>
              <a:t>GPS</a:t>
            </a:r>
            <a:endParaRPr lang="fa-IR" b="1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235" y="836712"/>
            <a:ext cx="7904268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مزایای طرح جایگزینی تاکسی فرسوده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16868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661" y="980728"/>
            <a:ext cx="7904268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مفروضات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84688" y="1772816"/>
          <a:ext cx="7982214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2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9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مقدار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شرح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35 میلیون تومان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قیمت متوسط هر دستگاه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تاکسی</a:t>
                      </a:r>
                      <a:endParaRPr lang="en-US" sz="48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گاز سوز 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نوع تاکسی جایگزین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28 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درصد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سهم آورده متقاضی (بااحتساب ارزش اسقاطی)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14 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درصد</a:t>
                      </a:r>
                      <a:endParaRPr lang="en-US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سهم آورده خودرو ساز(حقوق و عوارض قطعات یدکی)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58 درصد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نظام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بانکی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11  درصد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نرخ سود تسهیلات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7 درصد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یارانه سود تسهیلات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48  ماه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دوره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بازپرداخت تسهیلات</a:t>
                      </a:r>
                      <a:endParaRPr lang="en-US" sz="2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120" y="980728"/>
            <a:ext cx="7904268" cy="5366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100" b="1" dirty="0" smtClean="0">
                <a:solidFill>
                  <a:prstClr val="black"/>
                </a:solidFill>
                <a:cs typeface="B Titr" pitchFamily="2" charset="-78"/>
              </a:rPr>
              <a:t>منابع مالی مورد نیاز برای تامین 15000 دستگاه تاکسی درون‌شهری در سال 1397</a:t>
            </a:r>
            <a:endParaRPr lang="fa-IR" sz="21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84688" y="1700808"/>
          <a:ext cx="7982214" cy="418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1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مبلغ (میلیارد تومان)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منبع منابع مالی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37.5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سهم یارانه سود تسهیلات </a:t>
                      </a:r>
                      <a:r>
                        <a:rPr lang="fa-IR" sz="28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دولت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75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سهم آورده خودرو ساز</a:t>
                      </a:r>
                    </a:p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(حقوق و عوارض قطعات یدکی)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262.5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منابع بانکی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67.5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آورده</a:t>
                      </a:r>
                      <a:r>
                        <a:rPr lang="fa-IR" sz="28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متقاضی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442.5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جمع</a:t>
                      </a:r>
                      <a:endParaRPr lang="en-US" sz="28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6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693" y="731390"/>
            <a:ext cx="7904268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800"/>
              </a:spcBef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الزامات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6" name="Bevel 5"/>
          <p:cNvSpPr/>
          <p:nvPr/>
        </p:nvSpPr>
        <p:spPr>
          <a:xfrm>
            <a:off x="509597" y="1412776"/>
            <a:ext cx="8132396" cy="4786848"/>
          </a:xfrm>
          <a:prstGeom prst="bevel">
            <a:avLst>
              <a:gd name="adj" fmla="val 295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تأمین منابع مالی دولت به صورت یارانه سود تسهیلات 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همراهی نظام بانکی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ایفای نقش شهرداری در تامین منابع و از رده خارج کردن تاکسی فرسوده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استفاده حداکثری از توان مردم و بخش خصوصی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تولید خودروهای با استانداردهای یورو 4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رعایت مصوبات شورای عالی هماهنگی ترافیک شهرهای کشور در انتخاب </a:t>
            </a:r>
            <a:r>
              <a:rPr lang="fa-IR" sz="3200" dirty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نوع </a:t>
            </a:r>
            <a:r>
              <a:rPr lang="fa-IR" sz="32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تاکسی</a:t>
            </a:r>
            <a:endParaRPr lang="fa-IR" sz="3200" dirty="0">
              <a:solidFill>
                <a:prstClr val="black"/>
              </a:solidFill>
              <a:latin typeface="IranNastaliq" pitchFamily="18" charset="0"/>
              <a:cs typeface="B Nazanin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200" b="1" dirty="0" smtClean="0">
                <a:solidFill>
                  <a:prstClr val="black"/>
                </a:solidFill>
                <a:cs typeface="B Titr" pitchFamily="2" charset="-78"/>
              </a:rPr>
              <a:t> </a:t>
            </a:r>
            <a:r>
              <a:rPr lang="fa-IR" sz="3200" dirty="0" smtClean="0">
                <a:solidFill>
                  <a:prstClr val="black"/>
                </a:solidFill>
                <a:latin typeface="IranNastaliq" pitchFamily="18" charset="0"/>
                <a:cs typeface="B Nazanin" pitchFamily="2" charset="-78"/>
              </a:rPr>
              <a:t>استفاده از حداکثر توان داخلی کشور</a:t>
            </a:r>
          </a:p>
        </p:txBody>
      </p:sp>
    </p:spTree>
    <p:extLst>
      <p:ext uri="{BB962C8B-B14F-4D97-AF65-F5344CB8AC3E}">
        <p14:creationId xmlns:p14="http://schemas.microsoft.com/office/powerpoint/2010/main" val="28040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03"/>
            <a:ext cx="9144000" cy="61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4462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8064A2">
                    <a:lumMod val="75000"/>
                  </a:srgbClr>
                </a:solidFill>
                <a:cs typeface="B Titr" pitchFamily="2" charset="-78"/>
              </a:rPr>
              <a:t>مراحل اجرایی طرح</a:t>
            </a:r>
            <a:endParaRPr lang="en-US" sz="2400" b="1" dirty="0">
              <a:solidFill>
                <a:srgbClr val="8064A2">
                  <a:lumMod val="75000"/>
                </a:srgbClr>
              </a:solidFill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3" y="1196752"/>
            <a:ext cx="9024347" cy="552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9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318" y="1628800"/>
            <a:ext cx="8568951" cy="301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برنامه‌های </a:t>
            </a:r>
          </a:p>
          <a:p>
            <a:pPr algn="ctr" rtl="1">
              <a:lnSpc>
                <a:spcPct val="150000"/>
              </a:lnSpc>
            </a:pPr>
            <a:r>
              <a:rPr lang="fa-IR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بخش کشاورزی</a:t>
            </a:r>
            <a:endParaRPr lang="fa-IR" sz="6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86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6050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783875" y="260608"/>
            <a:ext cx="5040312" cy="12815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fa-IR" sz="2000" b="1" dirty="0">
                <a:solidFill>
                  <a:prstClr val="black"/>
                </a:solidFill>
                <a:cs typeface="B Titr" pitchFamily="2" charset="-78"/>
              </a:rPr>
              <a:t>برنامه توسعه اشتغال </a:t>
            </a:r>
            <a:r>
              <a:rPr lang="fa-IR" sz="2000" b="1" dirty="0" smtClean="0">
                <a:solidFill>
                  <a:prstClr val="black"/>
                </a:solidFill>
                <a:cs typeface="B Titr" pitchFamily="2" charset="-78"/>
              </a:rPr>
              <a:t>حوزه طرح های منتخب بخش کشاورزی در </a:t>
            </a:r>
            <a:r>
              <a:rPr lang="fa-IR" sz="2000" b="1" dirty="0">
                <a:solidFill>
                  <a:prstClr val="black"/>
                </a:solidFill>
                <a:cs typeface="B Titr" pitchFamily="2" charset="-78"/>
              </a:rPr>
              <a:t>سال 1397</a:t>
            </a:r>
            <a:endParaRPr lang="en-US" sz="2000" b="1" dirty="0">
              <a:solidFill>
                <a:prstClr val="black"/>
              </a:solidFill>
              <a:cs typeface="B Titr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02145"/>
              </p:ext>
            </p:extLst>
          </p:nvPr>
        </p:nvGraphicFramePr>
        <p:xfrm>
          <a:off x="481086" y="1672995"/>
          <a:ext cx="8483402" cy="412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86"/>
                <a:gridCol w="1101586"/>
                <a:gridCol w="935609"/>
                <a:gridCol w="1267562"/>
                <a:gridCol w="1046969"/>
                <a:gridCol w="936782"/>
                <a:gridCol w="1855405"/>
                <a:gridCol w="237903"/>
              </a:tblGrid>
              <a:tr h="296740">
                <a:tc gridSpan="5"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منابع مورد نیاز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hMerge="1"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1200" b="1" dirty="0" smtClean="0">
                          <a:cs typeface="B Mitra" panose="00000400000000000000" pitchFamily="2" charset="-78"/>
                        </a:rPr>
                        <a:t>ایجاد اشتغال (هزار نفر)</a:t>
                      </a:r>
                      <a:endParaRPr lang="en-US" sz="1200" b="1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1200" b="1" dirty="0" smtClean="0">
                          <a:cs typeface="B Mitra" panose="00000400000000000000" pitchFamily="2" charset="-78"/>
                        </a:rPr>
                        <a:t>برنامه اشتغال</a:t>
                      </a:r>
                      <a:endParaRPr lang="en-US" sz="1200" b="1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rowSpan="3">
                  <a:txBody>
                    <a:bodyPr/>
                    <a:lstStyle/>
                    <a:p>
                      <a:endParaRPr lang="fa-IR" sz="1000" dirty="0"/>
                    </a:p>
                  </a:txBody>
                  <a:tcPr marL="91466" marR="91466" anchor="ctr"/>
                </a:tc>
              </a:tr>
              <a:tr h="296740"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منابع عمومی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hMerge="1"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cs typeface="B Mitra" panose="00000400000000000000" pitchFamily="2" charset="-78"/>
                      </a:endParaRPr>
                    </a:p>
                  </a:txBody>
                  <a:tcPr marL="91449" marR="91449" marT="45716" marB="45716" anchor="ctr"/>
                </a:tc>
                <a:tc hMerge="1"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cs typeface="B Mitra" panose="00000400000000000000" pitchFamily="2" charset="-78"/>
                      </a:endParaRPr>
                    </a:p>
                  </a:txBody>
                  <a:tcPr marL="91449" marR="91449" marT="45716" marB="4571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cs typeface="B Mitra" panose="00000400000000000000" pitchFamily="2" charset="-78"/>
                        </a:rPr>
                        <a:t>تسهیلات بانکی</a:t>
                      </a:r>
                      <a:endParaRPr lang="en-US" sz="1200" b="1" dirty="0" smtClean="0">
                        <a:cs typeface="B Mitra" panose="00000400000000000000" pitchFamily="2" charset="-78"/>
                      </a:endParaRPr>
                    </a:p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000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000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vMerge="1">
                  <a:txBody>
                    <a:bodyPr/>
                    <a:lstStyle/>
                    <a:p>
                      <a:endParaRPr lang="fa-IR" sz="1000" dirty="0"/>
                    </a:p>
                  </a:txBody>
                  <a:tcPr marL="91466" marR="91466" anchor="ctr"/>
                </a:tc>
              </a:tr>
              <a:tr h="558648"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کل منابع مالی</a:t>
                      </a:r>
                    </a:p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(منابع بانکی، وجوه اداره شده،‌کمکهای بلاعوض و یارانه سود)</a:t>
                      </a:r>
                    </a:p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(میلیارد ریال)</a:t>
                      </a:r>
                      <a:endParaRPr lang="fa-I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1466" marR="9146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cs typeface="B Mitra" panose="00000400000000000000" pitchFamily="2" charset="-78"/>
                        </a:rPr>
                        <a:t>جمع منابع عمومی</a:t>
                      </a:r>
                      <a:endParaRPr lang="en-US" sz="1200" b="1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cs typeface="B Mitra" panose="00000400000000000000" pitchFamily="2" charset="-78"/>
                        </a:rPr>
                        <a:t>وجوه اداره شده و اعتبارات صندوق توسعه ملی</a:t>
                      </a:r>
                    </a:p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baseline="0" dirty="0" smtClean="0">
                          <a:cs typeface="B Mitra" panose="00000400000000000000" pitchFamily="2" charset="-78"/>
                        </a:rPr>
                        <a:t>(میلیارد ریال)</a:t>
                      </a:r>
                      <a:endParaRPr lang="en-US" sz="1200" b="1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cs typeface="B Mitra" panose="00000400000000000000" pitchFamily="2" charset="-78"/>
                        </a:rPr>
                        <a:t>کمک های بلاعوض</a:t>
                      </a:r>
                      <a:r>
                        <a:rPr lang="fa-IR" sz="1200" b="1" baseline="0" dirty="0" smtClean="0">
                          <a:cs typeface="B Mitra" panose="00000400000000000000" pitchFamily="2" charset="-78"/>
                        </a:rPr>
                        <a:t> و یارنه سود مورد نیاز</a:t>
                      </a:r>
                    </a:p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baseline="0" dirty="0" smtClean="0">
                          <a:cs typeface="B Mitra" panose="00000400000000000000" pitchFamily="2" charset="-78"/>
                        </a:rPr>
                        <a:t>(میلیارد ریال)</a:t>
                      </a:r>
                      <a:endParaRPr lang="en-US" sz="1200" b="1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vMerge="1"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cs typeface="B Mitra" panose="00000400000000000000" pitchFamily="2" charset="-78"/>
                      </a:endParaRPr>
                    </a:p>
                  </a:txBody>
                  <a:tcPr marL="91466" marR="91466" anchor="ctr"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58572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54675</a:t>
                      </a:r>
                    </a:p>
                  </a:txBody>
                  <a:tcPr marL="7144" marR="714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14175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-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528" marR="9528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14175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528" marR="952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40500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33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1466" marR="91466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طرح توسعه  گلخانه</a:t>
                      </a:r>
                      <a:endParaRPr lang="en-US" sz="1200" b="1" dirty="0">
                        <a:cs typeface="B Mitra" panose="00000400000000000000" pitchFamily="2" charset="-78"/>
                      </a:endParaRPr>
                    </a:p>
                  </a:txBody>
                  <a:tcPr marL="91466" marR="9146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Mitra" panose="00000400000000000000" pitchFamily="2" charset="-78"/>
                        </a:rPr>
                        <a:t>1</a:t>
                      </a:r>
                      <a:endParaRPr lang="en-US" sz="1100" dirty="0">
                        <a:cs typeface="B Mitra" panose="00000400000000000000" pitchFamily="2" charset="-78"/>
                      </a:endParaRPr>
                    </a:p>
                  </a:txBody>
                  <a:tcPr marL="91466" marR="91466"/>
                </a:tc>
              </a:tr>
              <a:tr h="295996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21060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1466" marR="9146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4860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1466" marR="91466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4860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1466" marR="9146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16200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14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1466" marR="91466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پرورش ماهی در قفس </a:t>
                      </a:r>
                      <a:endParaRPr lang="en-US" sz="1200" b="1" dirty="0">
                        <a:cs typeface="B Mitra" panose="00000400000000000000" pitchFamily="2" charset="-78"/>
                      </a:endParaRPr>
                    </a:p>
                  </a:txBody>
                  <a:tcPr marL="91466" marR="9146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Mitra" panose="00000400000000000000" pitchFamily="2" charset="-78"/>
                        </a:rPr>
                        <a:t>2</a:t>
                      </a:r>
                      <a:endParaRPr lang="en-US" sz="1100" dirty="0">
                        <a:cs typeface="B Mitra" panose="00000400000000000000" pitchFamily="2" charset="-78"/>
                      </a:endParaRPr>
                    </a:p>
                  </a:txBody>
                  <a:tcPr marL="91466" marR="91466"/>
                </a:tc>
              </a:tr>
              <a:tr h="27913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62570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1466" marR="9146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16222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-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1466" marR="91466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16222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1466" marR="9146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46348</a:t>
                      </a:r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20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91466" marR="91466" anchor="ctr"/>
                </a:tc>
                <a:tc>
                  <a:txBody>
                    <a:bodyPr/>
                    <a:lstStyle/>
                    <a:p>
                      <a:pPr marL="0" marR="0" indent="0" algn="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صنایع تبدیلی و تکمیلی کشاورزی</a:t>
                      </a:r>
                      <a:endParaRPr lang="en-US" sz="1200" b="1" dirty="0" smtClean="0">
                        <a:cs typeface="B Mitra" panose="00000400000000000000" pitchFamily="2" charset="-78"/>
                      </a:endParaRPr>
                    </a:p>
                  </a:txBody>
                  <a:tcPr marL="91466" marR="9146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Mitra" panose="00000400000000000000" pitchFamily="2" charset="-78"/>
                        </a:rPr>
                        <a:t>3</a:t>
                      </a:r>
                      <a:endParaRPr lang="en-US" sz="1100" dirty="0">
                        <a:cs typeface="B Mitra" panose="00000400000000000000" pitchFamily="2" charset="-78"/>
                      </a:endParaRPr>
                    </a:p>
                  </a:txBody>
                  <a:tcPr marL="91466" marR="91466"/>
                </a:tc>
              </a:tr>
              <a:tr h="438579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138305</a:t>
                      </a:r>
                    </a:p>
                  </a:txBody>
                  <a:tcPr marL="7144" marR="714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35257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35257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103048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جمع کل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66" marR="91466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100" dirty="0">
                        <a:solidFill>
                          <a:srgbClr val="7030A0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91466" marR="914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7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1618" y="188640"/>
            <a:ext cx="3168351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cs typeface="B Mitra" pitchFamily="2" charset="-78"/>
              </a:rPr>
              <a:t>تجهیز منابع سرمایه‌گذاری در بودجه 1397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327/7 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6133" y="6093296"/>
            <a:ext cx="266429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1033000 فرصت شغلی جدید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7181" y="908720"/>
            <a:ext cx="2664296" cy="57606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Mitra" pitchFamily="2" charset="-78"/>
              </a:rPr>
              <a:t>سرمایه‌گذاری در طرح‌های تولید و اشتغال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73/4 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1700808"/>
            <a:ext cx="266429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Mitra" pitchFamily="2" charset="-78"/>
              </a:rPr>
              <a:t>بودجه عمومی (حامل‌ها)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17/4هزار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2658" y="2348880"/>
            <a:ext cx="266429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Mitra" pitchFamily="2" charset="-78"/>
              </a:rPr>
              <a:t>تسهیلات صندوق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15هزار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2658" y="2996952"/>
            <a:ext cx="266429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Mitra" pitchFamily="2" charset="-78"/>
              </a:rPr>
              <a:t>تسهیلات بانکی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35 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2658" y="3645024"/>
            <a:ext cx="2664296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>
                <a:cs typeface="B Nazanin" pitchFamily="2" charset="-78"/>
              </a:rPr>
              <a:t>از محل مانده اعتبارات قانون حمایت از توسعه و ایجاد اشتغال پایدار در مناطق روستایی و عشایری </a:t>
            </a:r>
            <a:endParaRPr lang="fa-IR" sz="1400" b="1" dirty="0" smtClean="0">
              <a:cs typeface="B Nazanin" pitchFamily="2" charset="-78"/>
            </a:endParaRP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6 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908720"/>
            <a:ext cx="2664296" cy="5760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Mitra" pitchFamily="2" charset="-78"/>
              </a:rPr>
              <a:t>سرمایه‌گذاری در طرح‌های عمرانی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254/3 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648" y="1700808"/>
            <a:ext cx="266429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Mitra" pitchFamily="2" charset="-78"/>
              </a:rPr>
              <a:t>منابع عمومی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60/4هزار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0250" y="2348880"/>
            <a:ext cx="266429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Mitra" pitchFamily="2" charset="-78"/>
              </a:rPr>
              <a:t>منابع اختصاصی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13/3هزار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0250" y="2996952"/>
            <a:ext cx="2664296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Mitra" pitchFamily="2" charset="-78"/>
              </a:rPr>
              <a:t>مشارکت بخش خصوصی و تسهیلات صندوق و بانکی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53/1 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3648" y="3861048"/>
            <a:ext cx="266429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cs typeface="B Nazanin" pitchFamily="2" charset="-78"/>
              </a:rPr>
              <a:t>آب‌های مرزی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3 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3648" y="4562903"/>
            <a:ext cx="310294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cs typeface="B Nazanin" pitchFamily="2" charset="-78"/>
              </a:rPr>
              <a:t>سرمایه‌گذاری شرکت‌های دولتی از محل منابع داخلی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itchFamily="2" charset="-78"/>
              </a:rPr>
              <a:t>124/5 هزار میلیارد تومان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7624" y="1628800"/>
            <a:ext cx="6602" cy="4065147"/>
          </a:xfrm>
          <a:prstGeom prst="line">
            <a:avLst/>
          </a:prstGeom>
          <a:ln w="22225">
            <a:solidFill>
              <a:schemeClr val="tx1">
                <a:alpha val="8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2"/>
          </p:cNvCxnSpPr>
          <p:nvPr/>
        </p:nvCxnSpPr>
        <p:spPr>
          <a:xfrm rot="5400000">
            <a:off x="1601670" y="1070738"/>
            <a:ext cx="144016" cy="972108"/>
          </a:xfrm>
          <a:prstGeom prst="bent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" idx="1"/>
          </p:cNvCxnSpPr>
          <p:nvPr/>
        </p:nvCxnSpPr>
        <p:spPr>
          <a:xfrm>
            <a:off x="1187624" y="1988840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87624" y="2636912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94226" y="3356992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92070" y="4113076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87624" y="4838717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56376" y="1628801"/>
            <a:ext cx="0" cy="4065145"/>
          </a:xfrm>
          <a:prstGeom prst="line">
            <a:avLst/>
          </a:prstGeom>
          <a:ln w="22225">
            <a:solidFill>
              <a:schemeClr val="tx1">
                <a:alpha val="8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40352" y="1988841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40352" y="2636913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40352" y="3284984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740352" y="4113077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2"/>
          </p:cNvCxnSpPr>
          <p:nvPr/>
        </p:nvCxnSpPr>
        <p:spPr>
          <a:xfrm rot="16200000" flipH="1">
            <a:off x="7385843" y="1058269"/>
            <a:ext cx="144018" cy="997047"/>
          </a:xfrm>
          <a:prstGeom prst="bent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2159732" y="764704"/>
            <a:ext cx="2346862" cy="72008"/>
          </a:xfrm>
          <a:prstGeom prst="bentConnector3">
            <a:avLst>
              <a:gd name="adj1" fmla="val 411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>
            <a:off x="4658994" y="836713"/>
            <a:ext cx="2289270" cy="1"/>
          </a:xfrm>
          <a:prstGeom prst="bentConnector3">
            <a:avLst>
              <a:gd name="adj1" fmla="val -7009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7870" y="5438613"/>
            <a:ext cx="1826119" cy="5106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6 درصد </a:t>
            </a:r>
          </a:p>
          <a:p>
            <a:pPr algn="ctr"/>
            <a:r>
              <a:rPr lang="fa-IR" sz="1400" b="1" dirty="0" smtClean="0">
                <a:cs typeface="B Nazanin" pitchFamily="2" charset="-78"/>
              </a:rPr>
              <a:t>رشد اقتصادی بدون نفت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cxnSp>
        <p:nvCxnSpPr>
          <p:cNvPr id="35" name="Straight Connector 34"/>
          <p:cNvCxnSpPr>
            <a:stCxn id="53" idx="2"/>
            <a:endCxn id="4" idx="0"/>
          </p:cNvCxnSpPr>
          <p:nvPr/>
        </p:nvCxnSpPr>
        <p:spPr>
          <a:xfrm flipH="1">
            <a:off x="4498281" y="5949280"/>
            <a:ext cx="2649" cy="1440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3" idx="3"/>
          </p:cNvCxnSpPr>
          <p:nvPr/>
        </p:nvCxnSpPr>
        <p:spPr>
          <a:xfrm flipV="1">
            <a:off x="5413989" y="5693946"/>
            <a:ext cx="254238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1" idx="0"/>
          </p:cNvCxnSpPr>
          <p:nvPr/>
        </p:nvCxnSpPr>
        <p:spPr>
          <a:xfrm flipH="1">
            <a:off x="2159732" y="825732"/>
            <a:ext cx="14830" cy="82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48264" y="836714"/>
            <a:ext cx="0" cy="72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3" idx="1"/>
          </p:cNvCxnSpPr>
          <p:nvPr/>
        </p:nvCxnSpPr>
        <p:spPr>
          <a:xfrm>
            <a:off x="1187624" y="5693947"/>
            <a:ext cx="240024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627" y="1196752"/>
            <a:ext cx="784887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برنامه‌های بخش 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گردشگری، صنایع دستی و میراث فرهنگی</a:t>
            </a:r>
            <a:endParaRPr lang="fa-IR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17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28123"/>
              </p:ext>
            </p:extLst>
          </p:nvPr>
        </p:nvGraphicFramePr>
        <p:xfrm>
          <a:off x="350801" y="1340768"/>
          <a:ext cx="8514406" cy="3872477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2002060"/>
                <a:gridCol w="949846"/>
                <a:gridCol w="878155"/>
                <a:gridCol w="1201943"/>
                <a:gridCol w="1191603"/>
                <a:gridCol w="1167048"/>
                <a:gridCol w="1123751"/>
              </a:tblGrid>
              <a:tr h="504056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تعداد اشتغال (نفر)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آورده بخش خصوصی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تأمین 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مالی(میلیارد</a:t>
                      </a:r>
                      <a:r>
                        <a:rPr lang="fa-IR" sz="1600" baseline="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 ریال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896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تسهیلات بانکی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کمک بلاعوض دولت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وجوه اداره شده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یارانه سود تسهیلات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برنامه های جذب گردشگر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90500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u="none" strike="noStrike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2473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4899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534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سرمایه گذاری در حوزه گردشگری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29300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91096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19584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6332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صنایع دستی (حوزه تولید)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35000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7000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945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2135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صنایع دستی (بازرگانی)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1832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2059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690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400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میراث فرهنگی (2000 پروژه)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8560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4280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4280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1.7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میراث فرهنگی ناملموس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7000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541.8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718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0.885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طرح های اداره کل موزه ها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900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630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630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13.6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جمع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173092</a:t>
                      </a:r>
                      <a:endParaRPr lang="fa-IR" sz="1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91096</a:t>
                      </a:r>
                      <a:endParaRPr lang="fa-IR" sz="1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36567.8</a:t>
                      </a:r>
                      <a:endParaRPr lang="fa-IR" sz="1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12162</a:t>
                      </a:r>
                      <a:endParaRPr lang="fa-IR" sz="1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---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9417.2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43608" y="591069"/>
            <a:ext cx="712879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2D1C09"/>
                </a:solidFill>
                <a:latin typeface="IranNastaliq" pitchFamily="18" charset="0"/>
                <a:cs typeface="B Nazanin" pitchFamily="2" charset="-78"/>
              </a:rPr>
              <a:t>خلاصه برنامه میراث </a:t>
            </a:r>
            <a:r>
              <a:rPr lang="fa-IR" sz="2400" b="1" dirty="0">
                <a:solidFill>
                  <a:srgbClr val="2D1C09"/>
                </a:solidFill>
                <a:latin typeface="IranNastaliq" pitchFamily="18" charset="0"/>
                <a:cs typeface="B Nazanin" pitchFamily="2" charset="-78"/>
              </a:rPr>
              <a:t>فرهنگی ، صنایع دستی و </a:t>
            </a:r>
            <a:r>
              <a:rPr lang="fa-IR" sz="2400" b="1" dirty="0" smtClean="0">
                <a:solidFill>
                  <a:srgbClr val="2D1C09"/>
                </a:solidFill>
                <a:latin typeface="IranNastaliq" pitchFamily="18" charset="0"/>
                <a:cs typeface="B Nazanin" pitchFamily="2" charset="-78"/>
              </a:rPr>
              <a:t>گردشگری</a:t>
            </a:r>
            <a:endParaRPr lang="fa-IR" sz="2400" b="1" dirty="0">
              <a:solidFill>
                <a:prstClr val="white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2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980728"/>
            <a:ext cx="8568951" cy="301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برنامه های ذیل</a:t>
            </a:r>
          </a:p>
          <a:p>
            <a:pPr algn="ctr" rtl="1">
              <a:lnSpc>
                <a:spcPct val="150000"/>
              </a:lnSpc>
            </a:pPr>
            <a:r>
              <a:rPr lang="fa-IR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سیاست های فعال بازار کار</a:t>
            </a:r>
            <a:endParaRPr lang="fa-IR" sz="6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86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89994"/>
              </p:ext>
            </p:extLst>
          </p:nvPr>
        </p:nvGraphicFramePr>
        <p:xfrm>
          <a:off x="107949" y="722314"/>
          <a:ext cx="9036052" cy="595939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91436"/>
                <a:gridCol w="1634163"/>
                <a:gridCol w="700375"/>
                <a:gridCol w="724442"/>
                <a:gridCol w="1134944"/>
                <a:gridCol w="886339"/>
                <a:gridCol w="1985750"/>
                <a:gridCol w="1478603"/>
              </a:tblGrid>
              <a:tr h="562048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عنوان برنامه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هدف‌گذاری ایجاد اشتغال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cs typeface="B Nazanin" pitchFamily="2" charset="-78"/>
                        </a:rPr>
                        <a:t>کل منابع </a:t>
                      </a: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مورد نیاز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effectLst/>
                          <a:cs typeface="B Nazanin" pitchFamily="2" charset="-78"/>
                        </a:rPr>
                        <a:t>نحوه تامین منابع</a:t>
                      </a:r>
                      <a:r>
                        <a:rPr lang="fa-IR" sz="1100" b="1" dirty="0" smtClean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(میلیارد ریال)</a:t>
                      </a:r>
                      <a:endParaRPr lang="en-US" sz="11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0984" marR="50984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ساز و کار اجرای طرح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ملاحظات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644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(هزار نفر)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40675" marR="4067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(میلیارد ریال)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40675" marR="4067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کمک </a:t>
                      </a:r>
                      <a:r>
                        <a:rPr lang="fa-IR" sz="1200" b="1" dirty="0" smtClean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بلاعوض و یارانه سود دولت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0984" marR="50984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تسهیلات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0984" marR="50984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8118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طرح کارورزی دانش‌آموختگان دانشگاهی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itchFamily="2" charset="-78"/>
                        </a:rPr>
                        <a:t>70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itchFamily="2" charset="-78"/>
                        </a:rPr>
                        <a:t>1800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1800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آموزش عملی و مهارتی برای 100 هزار نفر از فارغ‌التحصیلان دانشگاهی بیکار در واحدهای پذیرنده به مدت 4 تا 6 ماه.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متوسط سرانه کمک هزینه آموزش کارورزی 18 میلیون ریال برای مدت 4 تا 6 ماه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</a:tr>
              <a:tr h="10148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معافیت حق بیمه سهم کارفرما برای استخدام جوانان دانش‌آموخته دانشگاهی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itchFamily="2" charset="-78"/>
                        </a:rPr>
                        <a:t>130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itchFamily="2" charset="-78"/>
                        </a:rPr>
                        <a:t>6000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6000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پرداخت حق بیمه سهم کارفرما به تامین اجتماعی بابت جذب فارغ‌التحصیلانی که دوره کارورزی را گذرانده و یا به عنوان شغل اولی مستقیماً جذب بنگاه می‌شوند.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متوسط  سرانه پرداخت حق بیمه سهم کارفرما 30 میلیون ریال در سال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</a:tr>
              <a:tr h="8118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پرداخت یارانه دستمزد برای استخدام جوانان در مناطق کمتر برخوردار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itchFamily="2" charset="-78"/>
                        </a:rPr>
                        <a:t>390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390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پرداخت 30 درصد از حداقل دستمزد توسط دولت به کارفرمایانی که جوانان بیکار را حداقل به مدت یک سال در مناطق کمتر برخوردار جذب نمایند.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متوسط سرانه  یارانه دستمزد 39 میلیون ریال در سال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</a:tr>
              <a:tr h="8118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/>
                        <a:t>کمک به ایجاد نهادهای خصوصی د</a:t>
                      </a:r>
                      <a:r>
                        <a:rPr lang="fa-IR" sz="1100" b="1" dirty="0" smtClean="0">
                          <a:effectLst/>
                          <a:cs typeface="B Nazanin" pitchFamily="2" charset="-78"/>
                        </a:rPr>
                        <a:t>ر </a:t>
                      </a: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راستای تکمیل زنجیره ارزش و توسعه صادرات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itchFamily="2" charset="-78"/>
                        </a:rPr>
                        <a:t>500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الف)تهیه طرح مداخله در هر یک از رسته‌های منتخب  ب) اجرای فرآیند نرم‌ افزاری و سخت افزاری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ایجاد 310 نهاد یا مرکز به منظور تکمیل زنجیره ارزش و افزایش فروش در بازارهای داخلی و خارجی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</a:tr>
              <a:tr h="12177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طرح ملی توسعه  کسب و کارهای نوآورانه و شتاب دهنده ها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itchFamily="2" charset="-78"/>
                        </a:rPr>
                        <a:t>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itchFamily="2" charset="-78"/>
                        </a:rPr>
                        <a:t>333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33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راه‌اندازی </a:t>
                      </a: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800 کسب و کار نوآورانه و حمایت از تشکل‌های غیردولتی فعال در زمینه توسعه کارآفرینی و نظارت بر کانون‌های کارآفرینی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کسب و کارهای نوآورانه مانند تولید بازی های رایانه ای به سفارش شرکتهای خارجی و اسنپ و شتابدهنده مانند مراکز شتاب دانشگاه تهران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</a:tr>
              <a:tr h="24979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جمع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221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9023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 Nazanin"/>
                        </a:rPr>
                        <a:t>8723</a:t>
                      </a:r>
                      <a:endParaRPr lang="fa-IR" sz="1400" b="1" i="0" u="none" strike="noStrike" dirty="0">
                        <a:solidFill>
                          <a:srgbClr val="7030A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300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0675" marR="40675" marT="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7584" y="272079"/>
            <a:ext cx="62646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a-IR" sz="2000" dirty="0">
                <a:solidFill>
                  <a:prstClr val="black"/>
                </a:solidFill>
                <a:cs typeface="B Titr" pitchFamily="2" charset="-78"/>
              </a:rPr>
              <a:t>سیاست های فعال بازار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کار به تفکیک برنامه و نحوه تامین منابع </a:t>
            </a:r>
            <a:endParaRPr lang="fa-IR" sz="2000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82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3813"/>
            <a:ext cx="9144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236297" y="146052"/>
            <a:ext cx="1584325" cy="5636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fa-IR" sz="2000" b="1" dirty="0" smtClean="0">
                <a:solidFill>
                  <a:prstClr val="black"/>
                </a:solidFill>
                <a:cs typeface="B Mitra" pitchFamily="2" charset="-78"/>
              </a:rPr>
              <a:t>خلاصه</a:t>
            </a:r>
            <a:r>
              <a:rPr lang="fa-IR" sz="1500" b="1" dirty="0" smtClean="0">
                <a:solidFill>
                  <a:prstClr val="black"/>
                </a:solidFill>
                <a:cs typeface="B Mitra" pitchFamily="2" charset="-78"/>
              </a:rPr>
              <a:t> </a:t>
            </a:r>
            <a:endParaRPr lang="en-US" sz="1500" b="1" dirty="0">
              <a:solidFill>
                <a:prstClr val="black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53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4592" y="1783646"/>
            <a:ext cx="7962108" cy="294149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fa-IR" dirty="0" smtClean="0">
                <a:solidFill>
                  <a:prstClr val="black"/>
                </a:solidFill>
                <a:cs typeface="B Titr" pitchFamily="2" charset="-78"/>
              </a:rPr>
              <a:t>برنامه </a:t>
            </a: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کارورزی دانش‌آموختگان دانشگاهی</a:t>
            </a:r>
            <a:r>
              <a:rPr lang="fa-IR" dirty="0">
                <a:solidFill>
                  <a:srgbClr val="7030A0"/>
                </a:solidFill>
                <a:cs typeface="B Titr" pitchFamily="2" charset="-78"/>
              </a:rPr>
              <a:t> </a:t>
            </a:r>
            <a:endParaRPr lang="en-US" dirty="0">
              <a:solidFill>
                <a:srgbClr val="7030A0"/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25705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96087"/>
            <a:ext cx="4111792" cy="4089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3600" b="1" dirty="0" smtClean="0">
                <a:cs typeface="B Nazanin" pitchFamily="2" charset="-78"/>
              </a:rPr>
              <a:t>الف- اجرای طرح کارورزی</a:t>
            </a:r>
            <a:endParaRPr lang="fa-IR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59025"/>
            <a:ext cx="6245502" cy="150269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r" rtl="1">
              <a:lnSpc>
                <a:spcPct val="150000"/>
              </a:lnSpc>
            </a:pPr>
            <a:r>
              <a:rPr lang="ar-SA" sz="2000" b="1" dirty="0">
                <a:cs typeface="B Nazanin" pitchFamily="2" charset="-78"/>
              </a:rPr>
              <a:t>افزایش مهارت و اشتغال پذیری </a:t>
            </a:r>
            <a:r>
              <a:rPr lang="ar-SA" sz="2000" b="1" dirty="0" smtClean="0">
                <a:cs typeface="B Nazanin" pitchFamily="2" charset="-78"/>
              </a:rPr>
              <a:t>جوانان</a:t>
            </a:r>
            <a:r>
              <a:rPr lang="fa-IR" sz="2000" b="1" dirty="0" smtClean="0">
                <a:cs typeface="B Nazanin" pitchFamily="2" charset="-78"/>
              </a:rPr>
              <a:t> فارغ التحصیل دانشگاهی</a:t>
            </a:r>
            <a:endParaRPr lang="en-US" sz="2000" b="1" dirty="0"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2000" b="1" dirty="0">
                <a:cs typeface="B Nazanin" pitchFamily="2" charset="-78"/>
              </a:rPr>
              <a:t>تسهیل در جذب و بکارگیری جوانان در بنگاههای </a:t>
            </a:r>
            <a:r>
              <a:rPr lang="ar-SA" sz="2000" b="1" dirty="0" smtClean="0">
                <a:cs typeface="B Nazanin" pitchFamily="2" charset="-78"/>
              </a:rPr>
              <a:t>اقتصادی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228691" y="980728"/>
            <a:ext cx="1515978" cy="1416132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prstClr val="black"/>
                </a:solidFill>
              </a:rPr>
              <a:t>اهداف</a:t>
            </a:r>
            <a:endParaRPr lang="fa-IR" sz="2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2643593"/>
            <a:ext cx="6245502" cy="11541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B Nazanin" pitchFamily="2" charset="-78"/>
              </a:rPr>
              <a:t>براي 1</a:t>
            </a:r>
            <a:r>
              <a:rPr lang="fa-IR" sz="24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B Nazanin" pitchFamily="2" charset="-78"/>
              </a:rPr>
              <a:t>0</a:t>
            </a:r>
            <a:r>
              <a:rPr lang="ar-SA" sz="24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B Nazanin" pitchFamily="2" charset="-78"/>
              </a:rPr>
              <a:t>0 هزار نفر دانش آموختگان دانشگاهي</a:t>
            </a:r>
            <a:r>
              <a:rPr lang="fa-IR" sz="24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B Nazanin" pitchFamily="2" charset="-78"/>
              </a:rPr>
              <a:t> بیکار و فاقد بیمه تامین و سابقه کار</a:t>
            </a:r>
            <a:endParaRPr lang="fa-IR" sz="2400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227972" y="2535692"/>
            <a:ext cx="1515978" cy="1416132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</a:rPr>
              <a:t>گروه هدف</a:t>
            </a:r>
            <a:endParaRPr lang="fa-IR" b="1" dirty="0">
              <a:solidFill>
                <a:prstClr val="black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227972" y="4582586"/>
            <a:ext cx="1515978" cy="1416132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</a:rPr>
              <a:t>نحوه اجرا</a:t>
            </a:r>
            <a:endParaRPr lang="fa-IR" sz="20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7" y="4221088"/>
            <a:ext cx="6245501" cy="1900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indent="-2730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گذراندن دوره آموزشی 4 تا 6 ماه در واحد پذیرنده</a:t>
            </a:r>
          </a:p>
          <a:p>
            <a:pPr marL="273050" indent="-2730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پرداخت متوسط سرانه کمک هزینه آموزشی کارورزی </a:t>
            </a:r>
          </a:p>
          <a:p>
            <a:pPr marL="273050" indent="-2730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پرداخت بیمه مسئولیت مدنی(بیمه حوادث) به جای واحد پذیرنده</a:t>
            </a:r>
          </a:p>
          <a:p>
            <a:pPr marL="273050" indent="-2730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به ازای هر سه فرد شاغل بیمه شده پذیرش یک کاروز</a:t>
            </a:r>
            <a:endParaRPr lang="fa-IR" sz="2000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53793" y="262178"/>
            <a:ext cx="1584325" cy="6864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fa-IR" sz="1500" b="1" dirty="0" smtClean="0">
                <a:solidFill>
                  <a:prstClr val="black"/>
                </a:solidFill>
                <a:cs typeface="B Mitra" pitchFamily="2" charset="-78"/>
              </a:rPr>
              <a:t>برنامه کارورزی</a:t>
            </a:r>
            <a:endParaRPr lang="en-US" sz="1500" b="1" dirty="0">
              <a:solidFill>
                <a:prstClr val="black"/>
              </a:solidFill>
              <a:cs typeface="B Mitra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28245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7740"/>
            <a:ext cx="6438330" cy="4810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2000" b="1" dirty="0">
                <a:cs typeface="B Nazanin" pitchFamily="2" charset="-78"/>
              </a:rPr>
              <a:t>میزان سهمیه استان های کشور در اجرای طرح کارورزی در سال </a:t>
            </a:r>
            <a:r>
              <a:rPr lang="fa-IR" sz="2000" b="1" dirty="0" smtClean="0">
                <a:cs typeface="B Nazanin" pitchFamily="2" charset="-78"/>
              </a:rPr>
              <a:t>1397</a:t>
            </a:r>
            <a:endParaRPr lang="fa-IR" sz="2000" dirty="0"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69491"/>
              </p:ext>
            </p:extLst>
          </p:nvPr>
        </p:nvGraphicFramePr>
        <p:xfrm>
          <a:off x="603913" y="887105"/>
          <a:ext cx="7850874" cy="519576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48576"/>
                <a:gridCol w="2093820"/>
                <a:gridCol w="2745759"/>
                <a:gridCol w="1962719"/>
              </a:tblGrid>
              <a:tr h="56956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استان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هدف گذاری </a:t>
                      </a:r>
                      <a:r>
                        <a:rPr lang="fa-I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تعداد کارورزان در استان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برآورد منابع مالی مورد </a:t>
                      </a:r>
                      <a:r>
                        <a:rPr lang="fa-I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نیاز(میلیارد</a:t>
                      </a:r>
                      <a:r>
                        <a:rPr lang="fa-IR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 </a:t>
                      </a:r>
                      <a:r>
                        <a:rPr lang="fa-I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ریال</a:t>
                      </a:r>
                      <a:r>
                        <a:rPr lang="fa-I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)</a:t>
                      </a:r>
                    </a:p>
                  </a:txBody>
                  <a:tcPr marL="0" marR="0" marT="0" marB="0" anchor="ctr"/>
                </a:tc>
              </a:tr>
              <a:tr h="325414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آذربایجان شـرقی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66.6</a:t>
                      </a:r>
                    </a:p>
                  </a:txBody>
                  <a:tcPr marL="0" marR="0" marT="0" marB="0" anchor="b"/>
                </a:tc>
              </a:tr>
              <a:tr h="325414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آذربایجان غربی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57.6</a:t>
                      </a:r>
                    </a:p>
                  </a:txBody>
                  <a:tcPr marL="0" marR="0" marT="0" marB="0" anchor="b"/>
                </a:tc>
              </a:tr>
              <a:tr h="17278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اردبیل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46.8</a:t>
                      </a:r>
                    </a:p>
                  </a:txBody>
                  <a:tcPr marL="0" marR="0" marT="0" marB="0" anchor="b"/>
                </a:tc>
              </a:tr>
              <a:tr h="17278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اصـفهان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63</a:t>
                      </a:r>
                    </a:p>
                  </a:txBody>
                  <a:tcPr marL="0" marR="0" marT="0" marB="0" anchor="b"/>
                </a:tc>
              </a:tr>
              <a:tr h="17278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البرز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32.4</a:t>
                      </a:r>
                    </a:p>
                  </a:txBody>
                  <a:tcPr marL="0" marR="0" marT="0" marB="0" anchor="b"/>
                </a:tc>
              </a:tr>
              <a:tr h="17278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ایلام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45</a:t>
                      </a:r>
                    </a:p>
                  </a:txBody>
                  <a:tcPr marL="0" marR="0" marT="0" marB="0" anchor="b"/>
                </a:tc>
              </a:tr>
              <a:tr h="17278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بوشـهر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39.6</a:t>
                      </a:r>
                    </a:p>
                  </a:txBody>
                  <a:tcPr marL="0" marR="0" marT="0" marB="0" anchor="b"/>
                </a:tc>
              </a:tr>
              <a:tr h="17278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تهران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97.2</a:t>
                      </a:r>
                    </a:p>
                  </a:txBody>
                  <a:tcPr marL="0" marR="0" marT="0" marB="0" anchor="b"/>
                </a:tc>
              </a:tr>
              <a:tr h="325414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چهارمحال و بختیاری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57.6</a:t>
                      </a:r>
                    </a:p>
                  </a:txBody>
                  <a:tcPr marL="0" marR="0" marT="0" marB="0" anchor="b"/>
                </a:tc>
              </a:tr>
              <a:tr h="325414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خراسان جنوبی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27</a:t>
                      </a:r>
                    </a:p>
                  </a:txBody>
                  <a:tcPr marL="0" marR="0" marT="0" marB="0" anchor="b"/>
                </a:tc>
              </a:tr>
              <a:tr h="325414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خراسـان رضوی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70.2</a:t>
                      </a:r>
                    </a:p>
                  </a:txBody>
                  <a:tcPr marL="0" marR="0" marT="0" marB="0" anchor="b"/>
                </a:tc>
              </a:tr>
              <a:tr h="325414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خراسان شمالی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34.2</a:t>
                      </a:r>
                    </a:p>
                  </a:txBody>
                  <a:tcPr marL="0" marR="0" marT="0" marB="0" anchor="b"/>
                </a:tc>
              </a:tr>
              <a:tr h="17278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خوزسـتان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100.8</a:t>
                      </a:r>
                    </a:p>
                  </a:txBody>
                  <a:tcPr marL="0" marR="0" marT="0" marB="0" anchor="b"/>
                </a:tc>
              </a:tr>
              <a:tr h="17278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زنجان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32.4</a:t>
                      </a:r>
                    </a:p>
                  </a:txBody>
                  <a:tcPr marL="0" marR="0" marT="0" marB="0" anchor="b"/>
                </a:tc>
              </a:tr>
              <a:tr h="17278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ســمنان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25.2</a:t>
                      </a:r>
                    </a:p>
                  </a:txBody>
                  <a:tcPr marL="0" marR="0" marT="0" marB="0" anchor="b"/>
                </a:tc>
              </a:tr>
              <a:tr h="325414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b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سیسـتان و بلوچسـتان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46652" marR="466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88.2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563470" y="262178"/>
            <a:ext cx="1584325" cy="6864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fa-IR" sz="1400" b="1" dirty="0" smtClean="0">
                <a:solidFill>
                  <a:prstClr val="black"/>
                </a:solidFill>
                <a:cs typeface="B Mitra" pitchFamily="2" charset="-78"/>
              </a:rPr>
              <a:t>برنامه کارورزی</a:t>
            </a:r>
            <a:endParaRPr lang="en-US" sz="1400" b="1" dirty="0">
              <a:solidFill>
                <a:prstClr val="black"/>
              </a:solidFill>
              <a:cs typeface="B Mitra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2984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511438"/>
              </p:ext>
            </p:extLst>
          </p:nvPr>
        </p:nvGraphicFramePr>
        <p:xfrm>
          <a:off x="3091218" y="891179"/>
          <a:ext cx="5803711" cy="56865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14027"/>
                <a:gridCol w="2050142"/>
                <a:gridCol w="1145667"/>
                <a:gridCol w="1793875"/>
              </a:tblGrid>
              <a:tr h="5715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استان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هدف گذاری </a:t>
                      </a:r>
                      <a:r>
                        <a:rPr lang="fa-I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تعداد کارورزان در استان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برآورد منابع مالی مورد </a:t>
                      </a:r>
                      <a:r>
                        <a:rPr lang="fa-I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نیاز(میلیارد ریال</a:t>
                      </a:r>
                      <a:r>
                        <a:rPr lang="fa-I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)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فارس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5600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100.8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قزوین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2600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46.8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قم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1300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23.4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کردسـتان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3700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66.6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کرمان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2400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43.2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کرمانشـاه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5500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99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کهگیلویه و بویراحمد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1500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27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گلسـتان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3200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57.6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گیلان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4100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73.8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لرسـتان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4500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81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مازندران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70.2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مرکزی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2900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52.2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هرمزگان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2900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52.2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همدان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3600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64.8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یزد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3200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57.6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جمع کل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100000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1800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6657" y="1628800"/>
            <a:ext cx="2728194" cy="3704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</a:pPr>
            <a:r>
              <a:rPr lang="fa-IR" sz="3200" dirty="0" smtClean="0">
                <a:solidFill>
                  <a:srgbClr val="C00000"/>
                </a:solidFill>
                <a:cs typeface="B Nazanin" pitchFamily="2" charset="-78"/>
              </a:rPr>
              <a:t>فروض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سهم استان ها بر اساس شاخص های مختلف اقتصادی و اجتماعی(ترکیبی)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متوسط سرانه کمک هزینه آموزشی و بیمه مسئولیت مدنی به میزان 18 میلیون ریال برای 4 تا 6 ماه </a:t>
            </a:r>
          </a:p>
        </p:txBody>
      </p:sp>
      <p:sp>
        <p:nvSpPr>
          <p:cNvPr id="7" name="Oval 6"/>
          <p:cNvSpPr/>
          <p:nvPr/>
        </p:nvSpPr>
        <p:spPr>
          <a:xfrm>
            <a:off x="7559676" y="204717"/>
            <a:ext cx="1584325" cy="6864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fa-IR" sz="1500" b="1" dirty="0" smtClean="0">
                <a:solidFill>
                  <a:prstClr val="black"/>
                </a:solidFill>
                <a:cs typeface="B Mitra" pitchFamily="2" charset="-78"/>
              </a:rPr>
              <a:t>برنامه کارورزی</a:t>
            </a:r>
            <a:endParaRPr lang="en-US" sz="1500" b="1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228649"/>
            <a:ext cx="6781123" cy="4810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2400" b="1" dirty="0" smtClean="0">
                <a:solidFill>
                  <a:srgbClr val="C00000"/>
                </a:solidFill>
              </a:rPr>
              <a:t>ادامه، </a:t>
            </a:r>
            <a:r>
              <a:rPr lang="fa-IR" sz="2200" b="1" dirty="0">
                <a:cs typeface="B Nazanin" pitchFamily="2" charset="-78"/>
              </a:rPr>
              <a:t>میزان سهمیه استان های کشور در اجرای طرح کارورزی در سال 1397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331" y="6150114"/>
            <a:ext cx="2286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algn="just" rtl="1"/>
            <a:r>
              <a:rPr lang="fa-IR" sz="1600" b="1" dirty="0" smtClean="0">
                <a:solidFill>
                  <a:prstClr val="black"/>
                </a:solidFill>
                <a:cs typeface="B Nazanin" pitchFamily="2" charset="-78"/>
              </a:rPr>
              <a:t>کل منابع مالی(عمومی) مورد نیاز 1800 میلیارد ریال </a:t>
            </a:r>
            <a:endParaRPr lang="en-US" sz="1600" b="1" dirty="0">
              <a:solidFill>
                <a:prstClr val="black"/>
              </a:solidFill>
              <a:ea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569191" y="6441970"/>
            <a:ext cx="245660" cy="327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4592" y="1783646"/>
            <a:ext cx="7962108" cy="294149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fa-IR" dirty="0" smtClean="0">
                <a:solidFill>
                  <a:prstClr val="black"/>
                </a:solidFill>
                <a:cs typeface="B Titr" pitchFamily="2" charset="-78"/>
              </a:rPr>
              <a:t>برنامه </a:t>
            </a: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طرح‌های اشتغالزایی خرد</a:t>
            </a: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endParaRPr lang="en-US" dirty="0">
              <a:solidFill>
                <a:srgbClr val="7030A0"/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34154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90124"/>
              </p:ext>
            </p:extLst>
          </p:nvPr>
        </p:nvGraphicFramePr>
        <p:xfrm>
          <a:off x="107951" y="981077"/>
          <a:ext cx="8928099" cy="654912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16776"/>
                <a:gridCol w="1314937"/>
                <a:gridCol w="961427"/>
                <a:gridCol w="928161"/>
                <a:gridCol w="1153374"/>
                <a:gridCol w="714101"/>
                <a:gridCol w="1489874"/>
                <a:gridCol w="1949449"/>
              </a:tblGrid>
              <a:tr h="336059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عنوان برنامه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هدف‌گذاری ایجاد اشتغال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منابع مورد نیاز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نحوه تامین منابع(میلیارد ریال)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0982" marR="509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ساز و کار اجرای طرح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ملاحظات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619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(هزار نفر)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(میلیارد ریال)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کمک بلاعوض و یارانه سود دولت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50982" marR="509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bg1"/>
                          </a:solidFill>
                          <a:effectLst/>
                          <a:cs typeface="B Nazanin" pitchFamily="2" charset="-78"/>
                        </a:rPr>
                        <a:t>تسهیلات</a:t>
                      </a:r>
                    </a:p>
                  </a:txBody>
                  <a:tcPr marL="50982" marR="509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73098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طرح اشتغال حمایتی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B Nazanin" pitchFamily="2" charset="-78"/>
                        </a:rPr>
                        <a:t>80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B Nazanin" pitchFamily="2" charset="-78"/>
                        </a:rPr>
                        <a:t>20000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B Nazanin" pitchFamily="2" charset="-78"/>
                        </a:rPr>
                        <a:t>20000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آموزش،‌کاریابی، کارورزی،‌ هدایت شغلی و کمک به تامین سرمایه کار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40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سرانه برای هر شغل در سال 1397 معادل </a:t>
                      </a:r>
                      <a:r>
                        <a:rPr lang="fa-IR" sz="1100" dirty="0" smtClean="0">
                          <a:effectLst/>
                          <a:cs typeface="B Nazanin" pitchFamily="2" charset="-78"/>
                        </a:rPr>
                        <a:t>250 </a:t>
                      </a: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میلیون ریال در نظر گرفته شده است </a:t>
                      </a:r>
                      <a:r>
                        <a:rPr lang="fa-IR" sz="1100" baseline="0" dirty="0" smtClean="0">
                          <a:effectLst/>
                          <a:cs typeface="B Nazanin" pitchFamily="2" charset="-78"/>
                        </a:rPr>
                        <a:t> که از محل تبصره 16 تامین خواهد شد. </a:t>
                      </a:r>
                      <a:r>
                        <a:rPr lang="fa-IR" sz="1100" dirty="0" smtClean="0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جامعه هدف شامل:افراد بازمانده از تحصیل،معلولان مستعد تحت پوشش، معتادان بهبود یافته، زنان سرپرست خانوار، فرزندان خانواده‌ های تحت پوشش، ‌فرزندان بی‌سرپرست ترخیص شده و مددجویان مستعد تحت </a:t>
                      </a:r>
                      <a:r>
                        <a:rPr lang="fa-IR" sz="1100" dirty="0" smtClean="0">
                          <a:effectLst/>
                          <a:cs typeface="B Nazanin" pitchFamily="2" charset="-78"/>
                        </a:rPr>
                        <a:t>پوشش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</a:tr>
              <a:tr h="86549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fa-IR" sz="1200" dirty="0" smtClean="0">
                          <a:effectLst/>
                          <a:latin typeface="Calibri"/>
                          <a:cs typeface="B Nazanin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طرح اشتغال عمومی کاربر در مناطق محروم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B Nazanin" pitchFamily="2" charset="-78"/>
                        </a:rPr>
                        <a:t>30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itchFamily="2" charset="-78"/>
                        </a:rPr>
                        <a:t>1080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itchFamily="2" charset="-78"/>
                        </a:rPr>
                        <a:t>1080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شناسایی و اجرای پروژه های کاربر زیربنایی در سطح خرد و کوچک با همکاری و مشارکت جوامع محلی در اجرای پروژه ها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</a:tr>
              <a:tr h="121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fa-IR" sz="1200" dirty="0" smtClean="0">
                          <a:effectLst/>
                          <a:latin typeface="Calibri"/>
                          <a:cs typeface="B Nazanin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ساماندهی و توسعه مشاغل خانگی برای جوانان و زنان خانه‌دار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B Nazanin" pitchFamily="2" charset="-78"/>
                        </a:rPr>
                        <a:t>7.8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7956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B Nazanin" pitchFamily="2" charset="-78"/>
                        </a:rPr>
                        <a:t>156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780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ارتقاء توانمندی متقاضیان مشاغل خانگی - توسعه فعالیتهای پشتیبانی و شبکه </a:t>
                      </a:r>
                      <a:r>
                        <a:rPr lang="fa-IR" sz="1100" dirty="0" smtClean="0">
                          <a:effectLst/>
                          <a:cs typeface="B Nazanin" pitchFamily="2" charset="-78"/>
                        </a:rPr>
                        <a:t>ای- </a:t>
                      </a: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توسعه بازار عرضه و فروش محصولات مشاغل خانگی - فعالیت های اعتماد سازی برای افزایش تجارت الکترونیکی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هزینه سرانه اعتباری 20 میلیون ریال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</a:tr>
              <a:tr h="121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fa-IR" sz="1200" dirty="0" smtClean="0">
                          <a:effectLst/>
                          <a:latin typeface="Calibri"/>
                          <a:cs typeface="B Nazanin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تامین مالی خرد با رویکرد بانکداری پیوندی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itchFamily="2" charset="-78"/>
                        </a:rPr>
                        <a:t>176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itchFamily="2" charset="-78"/>
                        </a:rPr>
                        <a:t>176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شناسایی روستاهای هدف طرح توسط تسهیل‌گر یا عامل اجرا  و فراهم نمودن زمینه‌های ایجاد گروه‌های خودیار </a:t>
                      </a:r>
                      <a:r>
                        <a:rPr lang="fa-IR" sz="1100" dirty="0" smtClean="0">
                          <a:effectLst/>
                          <a:cs typeface="B Nazanin" pitchFamily="2" charset="-78"/>
                        </a:rPr>
                        <a:t>و آموزش </a:t>
                      </a: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و ظرفیت‌سازی گروه و </a:t>
                      </a:r>
                      <a:r>
                        <a:rPr lang="fa-IR" sz="1100" dirty="0" smtClean="0">
                          <a:effectLst/>
                          <a:cs typeface="B Nazanin" pitchFamily="2" charset="-78"/>
                        </a:rPr>
                        <a:t>رسیدن </a:t>
                      </a: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به مرحله بانک‌پذیری و دریافت تسهیلات از بانک کشاورزی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هزینه سرانه اعتباری ایجاد اشتغال 80 میلیون ریال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</a:tr>
              <a:tr h="346198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 </a:t>
                      </a:r>
                      <a:r>
                        <a:rPr lang="fa-IR" sz="2400" b="0" dirty="0" smtClean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جمع</a:t>
                      </a:r>
                      <a:endParaRPr lang="en-US" sz="24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90" marR="2539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121.8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29212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1412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20780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7030A0"/>
                          </a:solidFill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25387" marR="25387" marT="0" marB="0" anchor="ctr"/>
                </a:tc>
              </a:tr>
            </a:tbl>
          </a:graphicData>
        </a:graphic>
      </p:graphicFrame>
      <p:pic>
        <p:nvPicPr>
          <p:cNvPr id="9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3813"/>
            <a:ext cx="9144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8175" y="355602"/>
            <a:ext cx="4445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برنامه طرح‌های اشتغالزایی </a:t>
            </a:r>
            <a:r>
              <a:rPr lang="fa-IR" sz="2400" dirty="0">
                <a:solidFill>
                  <a:prstClr val="black"/>
                </a:solidFill>
                <a:cs typeface="B Titr" pitchFamily="2" charset="-78"/>
              </a:rPr>
              <a:t>خرد</a:t>
            </a:r>
          </a:p>
        </p:txBody>
      </p:sp>
    </p:spTree>
    <p:extLst>
      <p:ext uri="{BB962C8B-B14F-4D97-AF65-F5344CB8AC3E}">
        <p14:creationId xmlns:p14="http://schemas.microsoft.com/office/powerpoint/2010/main" val="23314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4018" y="1916832"/>
            <a:ext cx="7632848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b="1" dirty="0">
                <a:cs typeface="B Nazanin" pitchFamily="2" charset="-78"/>
              </a:rPr>
              <a:t>با توجه به اینکه پیش بینی می شود در سال 1397 تعداد 838 هزار نفر متقاضی کار جدید، وارد بازار کار </a:t>
            </a:r>
            <a:r>
              <a:rPr lang="fa-IR" b="1" dirty="0" smtClean="0">
                <a:cs typeface="B Nazanin" pitchFamily="2" charset="-78"/>
              </a:rPr>
              <a:t>شوند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و با فرض ایجاد 980 هزار شغل در سال 1397 بیکاری به 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11.2 </a:t>
            </a:r>
            <a:r>
              <a:rPr lang="fa-IR" b="1" dirty="0" smtClean="0">
                <a:cs typeface="B Nazanin" pitchFamily="2" charset="-78"/>
              </a:rPr>
              <a:t>درصد خواهد رسید و به عبارت دیگر ایجاد اشتغال گسترده الزام می باشد. </a:t>
            </a:r>
          </a:p>
          <a:p>
            <a:pPr marL="285750" indent="-285750" algn="just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b="1" dirty="0" smtClean="0">
                <a:cs typeface="B Nazanin" pitchFamily="2" charset="-78"/>
              </a:rPr>
              <a:t>در این سال پیش بینی می شود که </a:t>
            </a:r>
            <a:r>
              <a:rPr lang="fa-IR" b="1" dirty="0">
                <a:cs typeface="B Nazanin" pitchFamily="2" charset="-78"/>
              </a:rPr>
              <a:t>جمعیت شاغل دارای آموزش عالی </a:t>
            </a:r>
            <a:r>
              <a:rPr lang="fa-IR" b="1" dirty="0" smtClean="0">
                <a:cs typeface="B Nazanin" pitchFamily="2" charset="-78"/>
              </a:rPr>
              <a:t>بطور </a:t>
            </a:r>
            <a:r>
              <a:rPr lang="fa-IR" b="1" dirty="0">
                <a:cs typeface="B Nazanin" pitchFamily="2" charset="-78"/>
              </a:rPr>
              <a:t>متوسط سالانه </a:t>
            </a:r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686 </a:t>
            </a:r>
            <a:r>
              <a:rPr lang="fa-IR" b="1" dirty="0">
                <a:cs typeface="B Nazanin" pitchFamily="2" charset="-78"/>
              </a:rPr>
              <a:t>هزار نفر افزایش یابد، یعنی بیش از </a:t>
            </a:r>
            <a:r>
              <a:rPr lang="fa-IR" b="1" dirty="0">
                <a:solidFill>
                  <a:srgbClr val="C00000"/>
                </a:solidFill>
                <a:cs typeface="B Nazanin" pitchFamily="2" charset="-78"/>
              </a:rPr>
              <a:t>70 درصد </a:t>
            </a:r>
            <a:r>
              <a:rPr lang="fa-IR" b="1" dirty="0">
                <a:cs typeface="B Nazanin" pitchFamily="2" charset="-78"/>
              </a:rPr>
              <a:t>کل فرصتهای شغلی ایجاد شده می‌بایست به دانش آموختگان دانشگاهی اختصاص یابد.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3" y="130833"/>
            <a:ext cx="8305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35958" y="908720"/>
            <a:ext cx="490896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fa-IR" sz="2400" b="1" dirty="0" smtClean="0">
                <a:cs typeface="B Titr" pitchFamily="2" charset="-78"/>
              </a:rPr>
              <a:t>چشم انداز بازار کار در سال 1397</a:t>
            </a:r>
            <a:endParaRPr lang="fa-IR" sz="1600" b="1" dirty="0">
              <a:solidFill>
                <a:srgbClr val="C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1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1124744"/>
            <a:ext cx="8568951" cy="301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برنامه های</a:t>
            </a:r>
          </a:p>
          <a:p>
            <a:pPr algn="ctr" rtl="1">
              <a:lnSpc>
                <a:spcPct val="150000"/>
              </a:lnSpc>
            </a:pPr>
            <a:r>
              <a:rPr lang="fa-IR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بخش صنعت</a:t>
            </a:r>
            <a:endParaRPr lang="fa-IR" sz="6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16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6050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304032" y="3509726"/>
            <a:ext cx="1330859" cy="8781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Mitra" pitchFamily="2" charset="-78"/>
              </a:rPr>
              <a:t>4237 واحد در استانهای حائز مزیت و اولویت</a:t>
            </a:r>
            <a:endParaRPr lang="en-US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5634890" y="1920844"/>
            <a:ext cx="3113574" cy="4019739"/>
          </a:xfrm>
          <a:prstGeom prst="homePlate">
            <a:avLst>
              <a:gd name="adj" fmla="val 4109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a-IR" sz="1600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2573448" y="3491620"/>
            <a:ext cx="1643204" cy="896293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Mitra" pitchFamily="2" charset="-78"/>
              </a:rPr>
              <a:t>سرانه سرمایه گذاری متوسط 326 میلیون ریال</a:t>
            </a:r>
            <a:endParaRPr lang="en-US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39552" y="3482566"/>
            <a:ext cx="1937703" cy="896293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Mitra" pitchFamily="2" charset="-78"/>
              </a:rPr>
              <a:t>تسهیلات مورد نیاز برای تکمیل: 21.685 میلیارد ریال</a:t>
            </a:r>
            <a:endParaRPr lang="en-US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539552" y="2467069"/>
            <a:ext cx="1937703" cy="896293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Mitra" pitchFamily="2" charset="-78"/>
              </a:rPr>
              <a:t>اشتغال جدید تا پایان 97: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74.552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539552" y="4540313"/>
            <a:ext cx="1937703" cy="896293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یارانه سود برای دوره 5 ساله: 4100 میلیارد ریال</a:t>
            </a:r>
          </a:p>
          <a:p>
            <a:pPr algn="ctr"/>
            <a:r>
              <a:rPr lang="fa-I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4 واحد درصد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9054" y="688667"/>
            <a:ext cx="6939481" cy="5155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prstClr val="black"/>
                </a:solidFill>
                <a:cs typeface="B Titr" pitchFamily="2" charset="-78"/>
              </a:rPr>
              <a:t>برنامه اشتغال در حوزه صنایع کوچک و خوشه های صنعتی اشتغال زا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31440"/>
              </p:ext>
            </p:extLst>
          </p:nvPr>
        </p:nvGraphicFramePr>
        <p:xfrm>
          <a:off x="6873547" y="2058275"/>
          <a:ext cx="1852394" cy="3762981"/>
        </p:xfrm>
        <a:graphic>
          <a:graphicData uri="http://schemas.openxmlformats.org/drawingml/2006/table">
            <a:tbl>
              <a:tblPr rtl="1"/>
              <a:tblGrid>
                <a:gridCol w="1852394"/>
              </a:tblGrid>
              <a:tr h="6360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توسعه توليد پوشاك،12شركت پشتيبان استاني، 120 كارخانه دوزندگي صنعتي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9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توليد سنگهاي زينتي و جواهرات، 10 جواهرسازي استاني، 2000 كارگاه خانگي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حلقه هاي مفقوده خوشه­هاي كسب وكار، 422 حلقه مفقوده،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كلينيك­هاي صنعت، در 10 مركز استان و 120 شهرستان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مراكز لجستيك، 50 مركز در شهرك­هاي صنعتي بزرگ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رشته صنعت چرم، 25 واحد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7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رشته صنعت مصنوعات چرمي250 واحد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رشته صنعت پلاستيك، 1000 واحد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رشته صنعت سنگ، 250 واحد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8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04874"/>
              </p:ext>
            </p:extLst>
          </p:nvPr>
        </p:nvGraphicFramePr>
        <p:xfrm>
          <a:off x="467546" y="1340768"/>
          <a:ext cx="8280919" cy="4677936"/>
        </p:xfrm>
        <a:graphic>
          <a:graphicData uri="http://schemas.openxmlformats.org/drawingml/2006/table">
            <a:tbl>
              <a:tblPr rtl="1"/>
              <a:tblGrid>
                <a:gridCol w="1355726"/>
                <a:gridCol w="1746564"/>
                <a:gridCol w="1013741"/>
                <a:gridCol w="1074810"/>
                <a:gridCol w="1074810"/>
                <a:gridCol w="586261"/>
                <a:gridCol w="635115"/>
                <a:gridCol w="793892"/>
              </a:tblGrid>
              <a:tr h="263595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</a:rPr>
                        <a:t>استان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Mitra" pitchFamily="2" charset="-78"/>
                        </a:rPr>
                        <a:t>تعداد بنگاه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Mitra" pitchFamily="2" charset="-78"/>
                        </a:rPr>
                        <a:t>اشتغال ايجادي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Mitra" pitchFamily="2" charset="-78"/>
                        </a:rPr>
                        <a:t>سرمايه گذاري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Mitra" pitchFamily="2" charset="-78"/>
                        </a:rPr>
                        <a:t>تسهيلات مورد نياز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>
                          <a:solidFill>
                            <a:srgbClr val="000000"/>
                          </a:solidFill>
                          <a:effectLst/>
                          <a:latin typeface="B Titr"/>
                          <a:cs typeface="B Mitra" pitchFamily="2" charset="-78"/>
                        </a:rPr>
                        <a:t>سرمايه گذاري سرانه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B Titr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B Titr"/>
                          <a:cs typeface="B Mitra" pitchFamily="2" charset="-78"/>
                        </a:rPr>
                        <a:t>تسهیلات سرانه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B Titr"/>
                          <a:cs typeface="B Mitra" pitchFamily="2" charset="-78"/>
                        </a:rPr>
                        <a:t>یارانه سود مورد نیاز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63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Mitra" pitchFamily="2" charset="-78"/>
                        </a:rPr>
                        <a:t>مستقيم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49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12 استان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توسعه توليد پوشاك،12شركت پشتيبان استاني، 120 كارخانه دوزندگي صنعتي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15270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5282000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4900000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346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321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925748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9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10 استان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توليد سنگهاي زينتي و جواهرات، 10 جواهرسازي استاني، 2000 كارگاه خانگي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1800000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1650000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360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330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311731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31 استان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حلقه هاي مفقوده خوشه­هاي كسب وكار، 422 حلقه مفقوده،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16582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11480000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10000000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692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603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1889281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10 استان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كلينيك­هاي صنعت، در 10 مركز استان و 120 شهرستان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6500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5500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1039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10 استان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مراكز لجستيك، 50 مركز در شهرك­هاي صنعتي بزرگ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550000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500000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110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94464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8 استان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رشته صنعت چرم، 25 واحد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1200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450000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380000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375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317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71793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7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8 استان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رشته صنعت مصنوعات چرمي250 واحد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2500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558000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500000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223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200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94464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15 استان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رشته صنعت پلاستيك، 1000 واحد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15000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3335000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3000000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222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200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566784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8 استان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رشته صنعت سنگ، 250 واحد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4000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835000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750000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209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188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141696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 جمع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 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           74,552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      24,296,500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       21,685,500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    326 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      291 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4,097,000 </a:t>
                      </a:r>
                    </a:p>
                  </a:txBody>
                  <a:tcPr marL="5666" marR="5666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6050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620688"/>
            <a:ext cx="7992888" cy="5539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prstClr val="black"/>
                </a:solidFill>
                <a:cs typeface="B Titr" pitchFamily="2" charset="-78"/>
              </a:rPr>
              <a:t>برنامه اشتغال در حوزه صنایع کوچک و خوشه های صنعتی اشتغال </a:t>
            </a:r>
            <a:r>
              <a:rPr lang="fa-IR" sz="2000" b="1" dirty="0" smtClean="0">
                <a:solidFill>
                  <a:prstClr val="black"/>
                </a:solidFill>
                <a:cs typeface="B Titr" pitchFamily="2" charset="-78"/>
              </a:rPr>
              <a:t>زا (میلیون ریال)</a:t>
            </a:r>
            <a:endParaRPr lang="fa-IR" sz="2000" b="1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98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6050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93810" y="3491619"/>
            <a:ext cx="1330859" cy="8781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Mitra" pitchFamily="2" charset="-78"/>
              </a:rPr>
              <a:t>1971طرح در 31 استان</a:t>
            </a:r>
            <a:endParaRPr lang="en-US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6124669" y="1920844"/>
            <a:ext cx="2396906" cy="4019739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prstClr val="black"/>
                </a:solidFill>
                <a:cs typeface="B Mitra" pitchFamily="2" charset="-78"/>
              </a:rPr>
              <a:t>ابزارپزشكي-اپتيكي-دقيق-ساعت(33</a:t>
            </a:r>
            <a:r>
              <a:rPr lang="fa-IR" sz="1600" dirty="0">
                <a:solidFill>
                  <a:prstClr val="black"/>
                </a:solidFill>
                <a:cs typeface="B Mitra" pitchFamily="2" charset="-78"/>
              </a:rPr>
              <a:t>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dirty="0">
                <a:solidFill>
                  <a:prstClr val="black"/>
                </a:solidFill>
                <a:cs typeface="B Mitra" pitchFamily="2" charset="-78"/>
              </a:rPr>
              <a:t>ساخت ماشين آلات وتجهيزات(29)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prstClr val="black"/>
                </a:solidFill>
                <a:cs typeface="B Mitra" pitchFamily="2" charset="-78"/>
              </a:rPr>
              <a:t>مبلمان </a:t>
            </a:r>
            <a:r>
              <a:rPr lang="fa-IR" sz="1600" dirty="0">
                <a:solidFill>
                  <a:prstClr val="black"/>
                </a:solidFill>
                <a:cs typeface="B Mitra" pitchFamily="2" charset="-78"/>
              </a:rPr>
              <a:t>سايرمصنوعات(36)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dirty="0">
                <a:solidFill>
                  <a:prstClr val="black"/>
                </a:solidFill>
                <a:cs typeface="B Mitra" pitchFamily="2" charset="-78"/>
              </a:rPr>
              <a:t>محصولات غذائي وآشاميدنيها(15)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dirty="0">
                <a:solidFill>
                  <a:prstClr val="black"/>
                </a:solidFill>
                <a:cs typeface="B Mitra" pitchFamily="2" charset="-78"/>
              </a:rPr>
              <a:t>محصولات فلزي فابريكي(28</a:t>
            </a:r>
            <a:r>
              <a:rPr lang="fa-IR" sz="1600" dirty="0" smtClean="0">
                <a:solidFill>
                  <a:prstClr val="black"/>
                </a:solidFill>
                <a:cs typeface="B Mitra" pitchFamily="2" charset="-78"/>
              </a:rPr>
              <a:t>)</a:t>
            </a:r>
            <a:endParaRPr lang="fa-IR" sz="1600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062335" y="3473513"/>
            <a:ext cx="1643204" cy="896293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Mitra" pitchFamily="2" charset="-78"/>
              </a:rPr>
              <a:t>سرانه سرمایه گذاری متوسط 1650 میلیون ریال</a:t>
            </a:r>
            <a:endParaRPr lang="en-US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1316148" y="3491620"/>
            <a:ext cx="1643204" cy="896293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Mitra" pitchFamily="2" charset="-78"/>
              </a:rPr>
              <a:t>تسهیلات مورد نیاز برای تکمیل: 25.700 میلیارد ریال</a:t>
            </a:r>
            <a:endParaRPr lang="en-US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316148" y="2476123"/>
            <a:ext cx="1643204" cy="896293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Mitra" pitchFamily="2" charset="-78"/>
              </a:rPr>
              <a:t>اشتغال جدید تا پایان 97: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51.515 نفر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316148" y="4549367"/>
            <a:ext cx="1643204" cy="896293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یارانه سود برای دوره 5 ساله: 3.270 میلیارد ریال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688667"/>
            <a:ext cx="8568952" cy="5539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برنامه تکمیل طرحهای نیمه تمام صنعتی خاتمه 97 بخش خصوصی در 5 رشته فعالیت پر اشتغال </a:t>
            </a:r>
          </a:p>
        </p:txBody>
      </p:sp>
    </p:spTree>
    <p:extLst>
      <p:ext uri="{BB962C8B-B14F-4D97-AF65-F5344CB8AC3E}">
        <p14:creationId xmlns:p14="http://schemas.microsoft.com/office/powerpoint/2010/main" val="190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96102"/>
              </p:ext>
            </p:extLst>
          </p:nvPr>
        </p:nvGraphicFramePr>
        <p:xfrm>
          <a:off x="467546" y="1196752"/>
          <a:ext cx="8356129" cy="4556216"/>
        </p:xfrm>
        <a:graphic>
          <a:graphicData uri="http://schemas.openxmlformats.org/drawingml/2006/table">
            <a:tbl>
              <a:tblPr rtl="1"/>
              <a:tblGrid>
                <a:gridCol w="1844088"/>
                <a:gridCol w="723450"/>
                <a:gridCol w="808131"/>
                <a:gridCol w="1249727"/>
                <a:gridCol w="780192"/>
                <a:gridCol w="1063897"/>
                <a:gridCol w="879488"/>
                <a:gridCol w="1007156"/>
              </a:tblGrid>
              <a:tr h="95920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  <a:cs typeface="B Mitra" pitchFamily="2" charset="-78"/>
                        </a:rPr>
                        <a:t>رشته فعالیت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  <a:cs typeface="B Mitra" pitchFamily="2" charset="-78"/>
                        </a:rPr>
                        <a:t>تعداد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  <a:cs typeface="B Mitra" pitchFamily="2" charset="-78"/>
                        </a:rPr>
                        <a:t>اشتغال مجوز(نفر)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  <a:cs typeface="B Mitra" pitchFamily="2" charset="-78"/>
                        </a:rPr>
                        <a:t>  سرمايه مجوز </a:t>
                      </a:r>
                      <a:endParaRPr lang="fa-I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B Nazanin"/>
                        <a:cs typeface="B Mitra" pitchFamily="2" charset="-78"/>
                      </a:endParaRPr>
                    </a:p>
                    <a:p>
                      <a:pPr algn="ctr" rtl="1" fontAlgn="ctr"/>
                      <a:r>
                        <a:rPr lang="fa-I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Nazanin"/>
                          <a:cs typeface="B Mitra" pitchFamily="2" charset="-78"/>
                        </a:rPr>
                        <a:t>(</a:t>
                      </a:r>
                      <a:r>
                        <a:rPr lang="fa-I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  <a:cs typeface="B Mitra" pitchFamily="2" charset="-78"/>
                        </a:rPr>
                        <a:t>ميليون ريال)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  <a:cs typeface="B Mitra" pitchFamily="2" charset="-78"/>
                        </a:rPr>
                        <a:t>سرمایه سرانه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  <a:cs typeface="B Mitra" pitchFamily="2" charset="-78"/>
                        </a:rPr>
                        <a:t>تسهیلات مورد نیاز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  <a:cs typeface="B Mitra" pitchFamily="2" charset="-78"/>
                        </a:rPr>
                        <a:t>تسهیلات سرانه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  <a:cs typeface="B Mitra" pitchFamily="2" charset="-78"/>
                        </a:rPr>
                        <a:t>یارانه سود(4 واحد درصد یارانه سود) برای دوره 5 ساله بازپرداخت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9950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ابزارپزشكي-اپتيكي-دقيق-ساعت(33)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95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4,254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5,364,443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   1,261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1,609,333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378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205,000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50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ساخت ماشين آلات وتجهيزات(29)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350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9,802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11,183,391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   1,141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3,355,017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342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428,000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50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مبلمان سايرمصنوعات(36)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178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3,096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3,267,239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   1,055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980,172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317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125,000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50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محصولات غذائي وآشاميدنيها(15)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829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23,247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46,776,727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   2,012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14,033,018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604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1,785,000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50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محصولات فلزي فابريكي(28)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519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11,116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18,986,431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        1,708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5,695,929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512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726,000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50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جمع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1,971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Mitra"/>
                          <a:cs typeface="B Mitra" pitchFamily="2" charset="-78"/>
                        </a:rPr>
                        <a:t>51,515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85,578,231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1,661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25,673,469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498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Mitra"/>
                          <a:cs typeface="B Mitra" pitchFamily="2" charset="-78"/>
                        </a:rPr>
                        <a:t>3,269,000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Mitra"/>
                        <a:cs typeface="B Mitra" pitchFamily="2" charset="-78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6050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474" y="476672"/>
            <a:ext cx="8568952" cy="5539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برنامه تکمیل طرحهای نیمه تمام صنعتی خاتمه 97 بخش خصوصی در 5 رشته فعالیت پر اشتغال </a:t>
            </a:r>
          </a:p>
        </p:txBody>
      </p:sp>
    </p:spTree>
    <p:extLst>
      <p:ext uri="{BB962C8B-B14F-4D97-AF65-F5344CB8AC3E}">
        <p14:creationId xmlns:p14="http://schemas.microsoft.com/office/powerpoint/2010/main" val="15024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5" name="Isosceles Triangle 4"/>
          <p:cNvSpPr/>
          <p:nvPr/>
        </p:nvSpPr>
        <p:spPr>
          <a:xfrm rot="16200000">
            <a:off x="4369347" y="1102619"/>
            <a:ext cx="5625378" cy="39239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7" y="2095086"/>
            <a:ext cx="5516921" cy="21698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endParaRPr lang="fa-IR" sz="2400" dirty="0" smtClean="0">
              <a:solidFill>
                <a:prstClr val="black"/>
              </a:solidFill>
              <a:cs typeface="B Titr" pitchFamily="2" charset="-78"/>
            </a:endParaRPr>
          </a:p>
          <a:p>
            <a:pPr algn="ctr" rtl="1"/>
            <a:endParaRPr lang="fa-IR" sz="2400" dirty="0" smtClean="0">
              <a:solidFill>
                <a:prstClr val="black"/>
              </a:solidFill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رویکرد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مشارکت عمومی خصوصی</a:t>
            </a:r>
          </a:p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(در خصوصی پروژه های عمرانی)</a:t>
            </a:r>
          </a:p>
          <a:p>
            <a:pPr algn="ctr" rtl="1"/>
            <a:endParaRPr lang="fa-I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67544" y="548680"/>
            <a:ext cx="8314006" cy="612648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85000"/>
              </a:lnSpc>
            </a:pPr>
            <a:r>
              <a:rPr lang="fa-IR" sz="2000" b="1" dirty="0" smtClean="0">
                <a:solidFill>
                  <a:prstClr val="black"/>
                </a:solidFill>
                <a:cs typeface="B Mitra" pitchFamily="2" charset="-78"/>
              </a:rPr>
              <a:t>تقسیم بندی کلی پروژه های تملک دارایی های سرمایه ای دولت</a:t>
            </a:r>
            <a:endParaRPr lang="fa-IR" sz="2000" b="1" dirty="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88343" y="1340768"/>
            <a:ext cx="367240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prstClr val="white"/>
                </a:solidFill>
                <a:cs typeface="B Nazanin" pitchFamily="2" charset="-78"/>
              </a:rPr>
              <a:t>کل پروژه های عمرانی</a:t>
            </a:r>
            <a:endParaRPr lang="en-US" sz="2400" b="1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3568" y="3356992"/>
            <a:ext cx="3672408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prstClr val="white"/>
                </a:solidFill>
                <a:cs typeface="B Nazanin" pitchFamily="2" charset="-78"/>
              </a:rPr>
              <a:t>پروژه های حوزه تصدی گری </a:t>
            </a:r>
            <a:endParaRPr lang="en-US" sz="2400" b="1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0032" y="3356992"/>
            <a:ext cx="3672408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prstClr val="white"/>
                </a:solidFill>
                <a:cs typeface="B Nazanin" pitchFamily="2" charset="-78"/>
              </a:rPr>
              <a:t>پروژه های حوزه حاکمیتی</a:t>
            </a:r>
            <a:endParaRPr lang="en-US" sz="2400" b="1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059834" y="2348880"/>
            <a:ext cx="288032" cy="100811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868146" y="2348880"/>
            <a:ext cx="288032" cy="100811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942" y="4724355"/>
            <a:ext cx="7905460" cy="147732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Symbol"/>
              <a:buChar char=""/>
            </a:pPr>
            <a:r>
              <a:rPr lang="fa-IR" sz="2000" b="1" dirty="0" smtClean="0">
                <a:solidFill>
                  <a:prstClr val="black"/>
                </a:solidFill>
                <a:cs typeface="B Nazanin" pitchFamily="2" charset="-78"/>
              </a:rPr>
              <a:t>حدود 71 هزار پروژه ناتمام در دست دولت وجود دارد، شامل:</a:t>
            </a:r>
          </a:p>
          <a:p>
            <a:pPr marL="1257300" lvl="2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prstClr val="black"/>
                </a:solidFill>
                <a:cs typeface="B Nazanin" pitchFamily="2" charset="-78"/>
              </a:rPr>
              <a:t>حدود 6 هزار پروژه ملی</a:t>
            </a:r>
          </a:p>
          <a:p>
            <a:pPr marL="1257300" lvl="2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prstClr val="black"/>
                </a:solidFill>
                <a:cs typeface="B Nazanin" pitchFamily="2" charset="-78"/>
              </a:rPr>
              <a:t>حدود 65 هزار پروژه استانی</a:t>
            </a:r>
            <a:endParaRPr lang="en-US" sz="2000" b="1" dirty="0">
              <a:solidFill>
                <a:prstClr val="black"/>
              </a:solidFill>
              <a:cs typeface="B Nazanin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14731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67544" y="548680"/>
            <a:ext cx="8314006" cy="612648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85000"/>
              </a:lnSpc>
            </a:pPr>
            <a:r>
              <a:rPr lang="fa-IR" sz="2000" dirty="0">
                <a:solidFill>
                  <a:prstClr val="black"/>
                </a:solidFill>
                <a:cs typeface="B Mitra" pitchFamily="2" charset="-78"/>
              </a:rPr>
              <a:t>تفکیک پروژه ها به گروه های مختلف و تهیه بسته های تامین مالی برای هر گروه از پروژه ها با هدف تشویق مشارکت بخش غیر دولتی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71039"/>
              </p:ext>
            </p:extLst>
          </p:nvPr>
        </p:nvGraphicFramePr>
        <p:xfrm>
          <a:off x="827584" y="1340768"/>
          <a:ext cx="7632848" cy="48245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37634"/>
                <a:gridCol w="795214"/>
              </a:tblGrid>
              <a:tr h="411394"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  <a:cs typeface="B Nazanin" pitchFamily="2" charset="-78"/>
                        </a:rPr>
                        <a:t>حمل و نقل</a:t>
                      </a: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200" b="1" dirty="0" smtClean="0">
                          <a:effectLst/>
                          <a:cs typeface="B Nazanin" pitchFamily="2" charset="-78"/>
                        </a:rPr>
                        <a:t>حوزه‌های قابل </a:t>
                      </a:r>
                      <a:r>
                        <a:rPr lang="ar-SA" sz="2200" b="1" dirty="0">
                          <a:effectLst/>
                          <a:cs typeface="B Nazanin" pitchFamily="2" charset="-78"/>
                        </a:rPr>
                        <a:t>واگذاری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vert="vert" anchor="ctr">
                    <a:solidFill>
                      <a:srgbClr val="FFC000"/>
                    </a:solidFill>
                  </a:tcPr>
                </a:tc>
              </a:tr>
              <a:tr h="411394"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  <a:cs typeface="B Nazanin" pitchFamily="2" charset="-78"/>
                        </a:rPr>
                        <a:t>صنعت و معدن</a:t>
                      </a:r>
                      <a:endParaRPr lang="en-US" sz="1800" b="1" dirty="0" smtClean="0"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vert="vert" anchor="ctr">
                    <a:solidFill>
                      <a:srgbClr val="FFC000"/>
                    </a:solidFill>
                  </a:tcPr>
                </a:tc>
              </a:tr>
              <a:tr h="411394"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  <a:cs typeface="B Nazanin" pitchFamily="2" charset="-78"/>
                        </a:rPr>
                        <a:t>آب و فاضلاب</a:t>
                      </a:r>
                      <a:endParaRPr lang="en-US" sz="1800" b="1" dirty="0" smtClean="0"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vert="vert" anchor="ctr">
                    <a:solidFill>
                      <a:srgbClr val="FFC000"/>
                    </a:solidFill>
                  </a:tcPr>
                </a:tc>
              </a:tr>
              <a:tr h="411394"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  <a:cs typeface="B Nazanin" pitchFamily="2" charset="-78"/>
                        </a:rPr>
                        <a:t>ارتباطلات و فناوری اطلاعات</a:t>
                      </a:r>
                      <a:endParaRPr lang="en-US" sz="1800" b="1" dirty="0" smtClean="0"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vert="vert" anchor="ctr">
                    <a:solidFill>
                      <a:srgbClr val="FFC000"/>
                    </a:solidFill>
                  </a:tcPr>
                </a:tc>
              </a:tr>
              <a:tr h="411394"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  <a:cs typeface="B Nazanin" pitchFamily="2" charset="-78"/>
                        </a:rPr>
                        <a:t>آب</a:t>
                      </a:r>
                      <a:endParaRPr lang="en-US" sz="1800" b="1" dirty="0" smtClean="0"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vert="vert" anchor="ctr">
                    <a:solidFill>
                      <a:srgbClr val="FFC000"/>
                    </a:solidFill>
                  </a:tcPr>
                </a:tc>
              </a:tr>
              <a:tr h="411394"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  <a:cs typeface="B Nazanin" pitchFamily="2" charset="-78"/>
                        </a:rPr>
                        <a:t>کشاورزی</a:t>
                      </a:r>
                      <a:endParaRPr lang="en-US" sz="1800" b="1" dirty="0" smtClean="0"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vert="vert" anchor="ctr">
                    <a:solidFill>
                      <a:srgbClr val="FFC000"/>
                    </a:solidFill>
                  </a:tcPr>
                </a:tc>
              </a:tr>
              <a:tr h="33659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itchFamily="2" charset="-78"/>
                        </a:rPr>
                        <a:t>میراث فرهنگی و گردشگری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vert="vert" anchor="ctr">
                    <a:solidFill>
                      <a:srgbClr val="FFC000"/>
                    </a:solidFill>
                  </a:tcPr>
                </a:tc>
              </a:tr>
              <a:tr h="33659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B Nazanin" pitchFamily="2" charset="-78"/>
                        </a:rPr>
                        <a:t>سلامت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59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B Nazanin" pitchFamily="2" charset="-78"/>
                        </a:rPr>
                        <a:t>ورزش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59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B Nazanin" pitchFamily="2" charset="-78"/>
                        </a:rPr>
                        <a:t>فرهنگی و هنری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59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B Nazanin" pitchFamily="2" charset="-78"/>
                        </a:rPr>
                        <a:t>انرژی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59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B Nazanin" pitchFamily="2" charset="-78"/>
                        </a:rPr>
                        <a:t>آموزش عالی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59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B Nazanin" pitchFamily="2" charset="-78"/>
                        </a:rPr>
                        <a:t>آموزش عمومی و فنی و حرفه‌ای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3305" marR="633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38811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6572990"/>
              </p:ext>
            </p:extLst>
          </p:nvPr>
        </p:nvGraphicFramePr>
        <p:xfrm>
          <a:off x="450933" y="1412776"/>
          <a:ext cx="744451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763958" y="920400"/>
            <a:ext cx="0" cy="5328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098004" y="3933056"/>
            <a:ext cx="1661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84458" y="629397"/>
            <a:ext cx="7628102" cy="598512"/>
          </a:xfrm>
          <a:prstGeom prst="roundRect">
            <a:avLst>
              <a:gd name="adj" fmla="val 2369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kern="10" dirty="0">
                <a:solidFill>
                  <a:srgbClr val="F79646">
                    <a:lumMod val="50000"/>
                  </a:srgbClr>
                </a:solidFill>
                <a:latin typeface="Titr"/>
                <a:cs typeface="B Titr" panose="00000700000000000000" pitchFamily="2" charset="-78"/>
              </a:rPr>
              <a:t>سیاست اولویت تخصیص منابع محدود به پروژه‌های مشارکت عمومی- خصوصی</a:t>
            </a:r>
          </a:p>
        </p:txBody>
      </p:sp>
      <p:sp>
        <p:nvSpPr>
          <p:cNvPr id="7" name="Oval 6"/>
          <p:cNvSpPr/>
          <p:nvPr/>
        </p:nvSpPr>
        <p:spPr>
          <a:xfrm>
            <a:off x="7823648" y="717471"/>
            <a:ext cx="389874" cy="422364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099349" y="927270"/>
            <a:ext cx="6646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14092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54578"/>
              </p:ext>
            </p:extLst>
          </p:nvPr>
        </p:nvGraphicFramePr>
        <p:xfrm>
          <a:off x="557828" y="1844824"/>
          <a:ext cx="7992888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730"/>
                <a:gridCol w="5445158"/>
              </a:tblGrid>
              <a:tr h="86409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150٫000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سهم دولت در تأمین منابع مالی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169٫330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 از محل صندوق توسعه ملی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300٫000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 از محل بازار های پولی و مالی و تامین مالی خارجی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61٫930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 از محل آورده بخش خصوصی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681٫260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جمع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57828" y="764704"/>
            <a:ext cx="799288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prstClr val="black"/>
                </a:solidFill>
                <a:cs typeface="B Mitra" pitchFamily="2" charset="-78"/>
              </a:rPr>
              <a:t>تجهیز منابع برای مشارکت عمومی- خصوصی ( میلیارد ریال)</a:t>
            </a:r>
            <a:endParaRPr lang="en-US" sz="2800" b="1" dirty="0">
              <a:solidFill>
                <a:prstClr val="black"/>
              </a:solidFill>
              <a:cs typeface="B Mitra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27832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2120" y="1574802"/>
            <a:ext cx="338437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در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حال حاضر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،</a:t>
            </a:r>
          </a:p>
          <a:p>
            <a:pPr marL="285750" indent="-28575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1600" b="1" dirty="0" smtClean="0">
                <a:cs typeface="B Nazanin" pitchFamily="2" charset="-78"/>
              </a:rPr>
              <a:t> </a:t>
            </a:r>
            <a:r>
              <a:rPr lang="fa-IR" sz="1600" b="1" dirty="0">
                <a:cs typeface="B Nazanin" pitchFamily="2" charset="-78"/>
              </a:rPr>
              <a:t>تامین مالی برنامه اشتغال فراگیر به ویژه در خصوص طرح‌های کارورزی و پرداخت حق بیمه سهم کارفرما به دلیل </a:t>
            </a:r>
            <a:r>
              <a:rPr lang="fa-IR" sz="1600" b="1" dirty="0">
                <a:solidFill>
                  <a:srgbClr val="FF0000"/>
                </a:solidFill>
                <a:cs typeface="B Nazanin" pitchFamily="2" charset="-78"/>
              </a:rPr>
              <a:t>محدودیت منابع مالی دولت </a:t>
            </a:r>
            <a:r>
              <a:rPr lang="fa-IR" sz="1600" b="1" dirty="0">
                <a:cs typeface="B Nazanin" pitchFamily="2" charset="-78"/>
              </a:rPr>
              <a:t>با مشکلات جدی روبرو است. </a:t>
            </a:r>
          </a:p>
          <a:p>
            <a:pPr marL="285750" indent="-28575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1600" b="1" dirty="0" smtClean="0">
                <a:cs typeface="B Nazanin" pitchFamily="2" charset="-78"/>
              </a:rPr>
              <a:t>به دلیل </a:t>
            </a:r>
            <a:r>
              <a:rPr lang="fa-IR" sz="1600" b="1" dirty="0" smtClean="0">
                <a:solidFill>
                  <a:srgbClr val="FF0000"/>
                </a:solidFill>
                <a:cs typeface="B Nazanin" pitchFamily="2" charset="-78"/>
              </a:rPr>
              <a:t>بالا بودن هزینه تامین مالی سرمایه گذاری </a:t>
            </a:r>
            <a:r>
              <a:rPr lang="fa-IR" sz="1600" b="1" dirty="0" smtClean="0">
                <a:cs typeface="B Nazanin" pitchFamily="2" charset="-78"/>
              </a:rPr>
              <a:t>بسیاری از متقاضیان طرح های سرمایه گذاری انگیزه ای برای دریافت تسهیلات بانکی ندارند.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5224" y="564159"/>
            <a:ext cx="7081658" cy="5155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جمعبندی عملکرد اجرای طرح های اشتغال زایی سال جاری</a:t>
            </a:r>
            <a:endParaRPr lang="fa-IR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3" y="130833"/>
            <a:ext cx="8305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5040545" y="3163917"/>
            <a:ext cx="580321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323528" y="2996952"/>
            <a:ext cx="1070902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لزوم اصلاح سیاستی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754" y="1897967"/>
            <a:ext cx="2646694" cy="33239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لزوم ایجاد منابع تامین اعتبار پایدار برای اجرای طرح های اشتغال و کاهش هزینه تامین مالی سرمایه گذاری در طرح های اشتغال زا و جدید برای ایجاد اشتغال جوانان و فارغ التحصیلان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570675" y="3163917"/>
            <a:ext cx="562653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323528" y="5157192"/>
            <a:ext cx="1147522" cy="10156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پیشنهاد تبصره 18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34943" y="4581128"/>
            <a:ext cx="648072" cy="44772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01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714" y="1557340"/>
            <a:ext cx="5832475" cy="3311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000" b="1" dirty="0">
                <a:cs typeface="B Mitra" pitchFamily="2" charset="-78"/>
              </a:rPr>
              <a:t>پایان</a:t>
            </a:r>
            <a:endParaRPr lang="en-US" sz="60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32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4935646" y="2542848"/>
            <a:ext cx="1207323" cy="88615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rgbClr val="FFC000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150/000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ميليارد ريال</a:t>
            </a:r>
            <a:r>
              <a:rPr lang="fa-IR" b="1" dirty="0" smtClean="0">
                <a:solidFill>
                  <a:srgbClr val="FFC000"/>
                </a:solidFill>
                <a:cs typeface="B Titr" pitchFamily="2" charset="-78"/>
              </a:rPr>
              <a:t> </a:t>
            </a:r>
            <a:endParaRPr lang="fa-IR" b="1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5474" y="2618909"/>
            <a:ext cx="3856096" cy="7340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just" rtl="1">
              <a:buFont typeface="Courier New" panose="02070309020205020404" pitchFamily="49" charset="0"/>
              <a:buChar char="o"/>
            </a:pPr>
            <a:r>
              <a:rPr lang="fa-IR" sz="1400" b="1" dirty="0" smtClean="0">
                <a:cs typeface="B Nazanin" pitchFamily="2" charset="-78"/>
              </a:rPr>
              <a:t>معادل منابع ریالی صندوق توسعه ملي به </a:t>
            </a:r>
            <a:r>
              <a:rPr lang="fa-IR" sz="1400" b="1" dirty="0">
                <a:cs typeface="B Nazanin" pitchFamily="2" charset="-78"/>
              </a:rPr>
              <a:t>منظور اعطاي تسهيلات به طرح هاي اقتصادي </a:t>
            </a:r>
            <a:r>
              <a:rPr lang="fa-IR" sz="1400" b="1" dirty="0" smtClean="0">
                <a:cs typeface="B Nazanin" pitchFamily="2" charset="-78"/>
              </a:rPr>
              <a:t>اشتغالزا به صورت تلفیقی </a:t>
            </a:r>
            <a:endParaRPr lang="fa-IR" sz="1400" b="1" dirty="0"/>
          </a:p>
        </p:txBody>
      </p:sp>
      <p:sp>
        <p:nvSpPr>
          <p:cNvPr id="6" name="Flowchart: Terminator 5"/>
          <p:cNvSpPr/>
          <p:nvPr/>
        </p:nvSpPr>
        <p:spPr>
          <a:xfrm>
            <a:off x="4961421" y="3573016"/>
            <a:ext cx="1207323" cy="99102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350/000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ميليارد ريال</a:t>
            </a:r>
            <a:r>
              <a:rPr lang="fa-IR" b="1" dirty="0" smtClean="0">
                <a:solidFill>
                  <a:srgbClr val="FFC000"/>
                </a:solidFill>
                <a:cs typeface="B Titr" pitchFamily="2" charset="-78"/>
              </a:rPr>
              <a:t> </a:t>
            </a:r>
            <a:endParaRPr lang="fa-IR" b="1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8504" y="3630976"/>
            <a:ext cx="3856096" cy="875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just" rtl="1">
              <a:buFont typeface="Courier New" panose="02070309020205020404" pitchFamily="49" charset="0"/>
              <a:buChar char="o"/>
            </a:pPr>
            <a:r>
              <a:rPr lang="fa-IR" sz="1400" b="1" dirty="0" smtClean="0">
                <a:cs typeface="B Nazanin" pitchFamily="2" charset="-78"/>
              </a:rPr>
              <a:t>منابع شبکه بانكي به منظور اعطاي تسهيلات به طرح هاي </a:t>
            </a:r>
            <a:r>
              <a:rPr lang="fa-IR" sz="1400" b="1" dirty="0">
                <a:cs typeface="B Nazanin" pitchFamily="2" charset="-78"/>
              </a:rPr>
              <a:t>اقتصادي اشتغالزا </a:t>
            </a:r>
            <a:endParaRPr lang="fa-IR" sz="1400" b="1" dirty="0"/>
          </a:p>
        </p:txBody>
      </p:sp>
      <p:sp>
        <p:nvSpPr>
          <p:cNvPr id="8" name="Flowchart: Terminator 7"/>
          <p:cNvSpPr/>
          <p:nvPr/>
        </p:nvSpPr>
        <p:spPr>
          <a:xfrm>
            <a:off x="4909872" y="1169871"/>
            <a:ext cx="1207323" cy="116174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rgbClr val="FFC000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174/000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ميليارد ريال</a:t>
            </a:r>
            <a:r>
              <a:rPr lang="fa-IR" b="1" dirty="0" smtClean="0">
                <a:solidFill>
                  <a:srgbClr val="FFC000"/>
                </a:solidFill>
                <a:cs typeface="B Titr" pitchFamily="2" charset="-78"/>
              </a:rPr>
              <a:t> </a:t>
            </a:r>
            <a:endParaRPr lang="fa-IR" b="1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1167" y="1090495"/>
            <a:ext cx="3856096" cy="13204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just" rtl="1">
              <a:buFont typeface="Courier New" panose="02070309020205020404" pitchFamily="49" charset="0"/>
              <a:buChar char="o"/>
            </a:pPr>
            <a:r>
              <a:rPr lang="fa-IR" sz="1400" b="1" dirty="0" smtClean="0">
                <a:solidFill>
                  <a:schemeClr val="tx1"/>
                </a:solidFill>
                <a:cs typeface="B Nazanin" pitchFamily="2" charset="-78"/>
              </a:rPr>
              <a:t>174 هزار میلیارد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ریال از محل افزایش قیمت </a:t>
            </a:r>
            <a:r>
              <a:rPr lang="fa-IR" sz="1400" b="1" dirty="0" smtClean="0">
                <a:solidFill>
                  <a:schemeClr val="tx1"/>
                </a:solidFill>
                <a:cs typeface="B Nazanin" pitchFamily="2" charset="-78"/>
              </a:rPr>
              <a:t>حامل های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انرژی </a:t>
            </a:r>
            <a:r>
              <a:rPr lang="fa-IR" sz="1400" b="1" dirty="0" smtClean="0">
                <a:solidFill>
                  <a:schemeClr val="tx1"/>
                </a:solidFill>
                <a:cs typeface="B Nazanin" pitchFamily="2" charset="-78"/>
              </a:rPr>
              <a:t>صرف اعطاي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يارانه سود تسهيلات </a:t>
            </a:r>
            <a:r>
              <a:rPr lang="fa-IR" sz="1400" b="1" dirty="0" smtClean="0">
                <a:solidFill>
                  <a:schemeClr val="tx1"/>
                </a:solidFill>
                <a:cs typeface="B Nazanin" pitchFamily="2" charset="-78"/>
              </a:rPr>
              <a:t>و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كمك هاي فني و اعتباري و وجوه اداره </a:t>
            </a:r>
            <a:r>
              <a:rPr lang="fa-IR" sz="1400" b="1" dirty="0" smtClean="0">
                <a:solidFill>
                  <a:schemeClr val="tx1"/>
                </a:solidFill>
                <a:cs typeface="B Nazanin" pitchFamily="2" charset="-78"/>
              </a:rPr>
              <a:t>شده برای کمک به تولید و اشتغال و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همچنین سیاستهای توسعه اشتغال از جمله حق بیمه سهم کارفرما</a:t>
            </a:r>
            <a:r>
              <a:rPr lang="fa-IR" sz="1400" b="1" dirty="0" smtClean="0">
                <a:solidFill>
                  <a:schemeClr val="tx1"/>
                </a:solidFill>
                <a:cs typeface="B Nazanin" pitchFamily="2" charset="-78"/>
              </a:rPr>
              <a:t>،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کمک هزینه </a:t>
            </a:r>
            <a:r>
              <a:rPr lang="fa-IR" sz="1400" b="1" dirty="0" smtClean="0">
                <a:solidFill>
                  <a:schemeClr val="tx1"/>
                </a:solidFill>
                <a:cs typeface="B Nazanin" pitchFamily="2" charset="-78"/>
              </a:rPr>
              <a:t>کارورزی و آموزش 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می </a:t>
            </a:r>
            <a:r>
              <a:rPr lang="fa-IR" sz="1400" b="1" dirty="0" smtClean="0">
                <a:solidFill>
                  <a:schemeClr val="tx1"/>
                </a:solidFill>
                <a:cs typeface="B Nazanin" pitchFamily="2" charset="-78"/>
              </a:rPr>
              <a:t>شود.</a:t>
            </a:r>
            <a:endParaRPr lang="fa-IR" sz="1400" b="1" dirty="0">
              <a:solidFill>
                <a:schemeClr val="tx1"/>
              </a:solidFill>
            </a:endParaRPr>
          </a:p>
        </p:txBody>
      </p:sp>
      <p:sp>
        <p:nvSpPr>
          <p:cNvPr id="14" name="Snip Single Corner Rectangle 13"/>
          <p:cNvSpPr/>
          <p:nvPr/>
        </p:nvSpPr>
        <p:spPr>
          <a:xfrm>
            <a:off x="6597550" y="1872283"/>
            <a:ext cx="2162064" cy="2421254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منابع مالی لازم </a:t>
            </a:r>
          </a:p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برای اجرای برنامه های تولید، اشتغال </a:t>
            </a:r>
            <a:r>
              <a:rPr lang="fa-IR" sz="1400" dirty="0" smtClean="0">
                <a:solidFill>
                  <a:schemeClr val="tx1"/>
                </a:solidFill>
                <a:cs typeface="B Titr" pitchFamily="2" charset="-78"/>
              </a:rPr>
              <a:t>(734 هزار میلیارد ریال)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6121141" y="1175846"/>
            <a:ext cx="375050" cy="5114094"/>
          </a:xfrm>
          <a:prstGeom prst="rightBrace">
            <a:avLst>
              <a:gd name="adj1" fmla="val 60000"/>
              <a:gd name="adj2" fmla="val 480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/>
          </a:p>
        </p:txBody>
      </p:sp>
      <p:sp>
        <p:nvSpPr>
          <p:cNvPr id="16" name="Flowchart: Terminator 15"/>
          <p:cNvSpPr/>
          <p:nvPr/>
        </p:nvSpPr>
        <p:spPr>
          <a:xfrm>
            <a:off x="4948853" y="4725144"/>
            <a:ext cx="1207323" cy="1048295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rgbClr val="FFC000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60/000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ميليارد ريال</a:t>
            </a:r>
            <a:r>
              <a:rPr lang="fa-IR" b="1" dirty="0" smtClean="0">
                <a:solidFill>
                  <a:srgbClr val="FFC000"/>
                </a:solidFill>
                <a:cs typeface="B Titr" pitchFamily="2" charset="-78"/>
              </a:rPr>
              <a:t> </a:t>
            </a:r>
            <a:endParaRPr lang="fa-IR" b="1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7764" y="4725144"/>
            <a:ext cx="3856096" cy="9037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just" rtl="1">
              <a:buFont typeface="Courier New" panose="02070309020205020404" pitchFamily="49" charset="0"/>
              <a:buChar char="o"/>
            </a:pPr>
            <a:r>
              <a:rPr lang="fa-IR" sz="1400" b="1" dirty="0">
                <a:cs typeface="B Nazanin" pitchFamily="2" charset="-78"/>
              </a:rPr>
              <a:t>از محل </a:t>
            </a:r>
            <a:r>
              <a:rPr lang="fa-IR" sz="1400" b="1" dirty="0" smtClean="0">
                <a:cs typeface="B Nazanin" pitchFamily="2" charset="-78"/>
              </a:rPr>
              <a:t>مانده اعتبارات </a:t>
            </a:r>
            <a:r>
              <a:rPr lang="fa-IR" sz="1400" b="1" dirty="0">
                <a:cs typeface="B Nazanin" pitchFamily="2" charset="-78"/>
              </a:rPr>
              <a:t>قانون حمایت از توسعه و ایجاد اشتغال پایدار در مناطق روستایی و </a:t>
            </a:r>
            <a:r>
              <a:rPr lang="fa-IR" sz="1400" b="1" dirty="0" smtClean="0">
                <a:cs typeface="B Nazanin" pitchFamily="2" charset="-78"/>
              </a:rPr>
              <a:t>عشایری در سال 1397</a:t>
            </a:r>
            <a:endParaRPr lang="fa-IR" sz="1400" b="1" dirty="0">
              <a:cs typeface="B Nazanin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07504" y="1340768"/>
            <a:ext cx="637970" cy="7200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4966" y="476672"/>
            <a:ext cx="7081658" cy="5155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تجهیز منایع مالی مورد نیاز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2787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39216" y="2210386"/>
            <a:ext cx="1584176" cy="22786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500" b="1" dirty="0" smtClean="0">
                <a:solidFill>
                  <a:srgbClr val="C00000"/>
                </a:solidFill>
                <a:cs typeface="B Mitra" pitchFamily="2" charset="-78"/>
              </a:rPr>
              <a:t>174</a:t>
            </a:r>
            <a:r>
              <a:rPr lang="fa-IR" sz="1500" b="1" dirty="0" smtClean="0">
                <a:solidFill>
                  <a:schemeClr val="tx1"/>
                </a:solidFill>
                <a:cs typeface="B Mitra" pitchFamily="2" charset="-78"/>
              </a:rPr>
              <a:t>هزار میلیارد ریال از محل افزایش قیمت حامل های انرژی </a:t>
            </a:r>
            <a:endParaRPr lang="en-US" sz="15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3826169" y="2765535"/>
            <a:ext cx="2232248" cy="116835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cs typeface="B Mitra" pitchFamily="2" charset="-78"/>
              </a:rPr>
              <a:t>روش های پراخت</a:t>
            </a:r>
            <a:endParaRPr lang="en-US" sz="1600" b="1" dirty="0">
              <a:cs typeface="B Mitra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6252" y="1268760"/>
            <a:ext cx="2303132" cy="10884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یارانه سود تسهیلات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4827" y="2564904"/>
            <a:ext cx="2303132" cy="11321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وجوه اداره شده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5312" y="574968"/>
            <a:ext cx="7713986" cy="597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Mitra" pitchFamily="2" charset="-78"/>
              </a:rPr>
              <a:t>روش استفاده از منابع ناشی از اصلاح قیمت برای توسعه اشتغال</a:t>
            </a:r>
            <a:endParaRPr lang="en-US" sz="2400" b="1" dirty="0">
              <a:cs typeface="B Mitra" pitchFamily="2" charset="-78"/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 flipH="1">
            <a:off x="6119136" y="3349712"/>
            <a:ext cx="720080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3167999" y="1534339"/>
            <a:ext cx="576064" cy="36667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1560" y="3805266"/>
            <a:ext cx="2303132" cy="11321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کمک به آموزش نیروی کار</a:t>
            </a:r>
            <a:endParaRPr lang="en-US" sz="16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560" y="5013176"/>
            <a:ext cx="2303132" cy="11321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solidFill>
                  <a:schemeClr val="tx1"/>
                </a:solidFill>
                <a:cs typeface="B Mitra" pitchFamily="2" charset="-78"/>
              </a:rPr>
              <a:t>یارانه دستمزد و کمک های بلا عوض</a:t>
            </a:r>
            <a:endParaRPr lang="en-US" sz="12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3167999" y="5373216"/>
            <a:ext cx="1259985" cy="67616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Koodak" pitchFamily="2" charset="-78"/>
              </a:rPr>
              <a:t>پیشنهاد</a:t>
            </a:r>
            <a:endParaRPr lang="fa-IR" dirty="0">
              <a:solidFill>
                <a:schemeClr val="tx1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69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51820" y="836712"/>
            <a:ext cx="4104456" cy="79055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b="1" dirty="0" smtClean="0">
                <a:cs typeface="B Mitra" pitchFamily="2" charset="-78"/>
              </a:rPr>
              <a:t>توجه به توسعه اشتغال 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cs typeface="B Mitra" pitchFamily="2" charset="-78"/>
              </a:rPr>
              <a:t>در موضوعات خاص  </a:t>
            </a:r>
            <a:endParaRPr lang="en-US" sz="1600" b="1" dirty="0">
              <a:cs typeface="B Mitr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36447" y="4548249"/>
            <a:ext cx="1547220" cy="63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Mitra" pitchFamily="2" charset="-78"/>
              </a:rPr>
              <a:t>سیاستهای فعال بازار کار</a:t>
            </a:r>
            <a:endParaRPr lang="en-US" sz="1200" b="1" dirty="0">
              <a:cs typeface="B Mitr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56276" y="3910226"/>
            <a:ext cx="1390886" cy="63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Mitra" pitchFamily="2" charset="-78"/>
              </a:rPr>
              <a:t>صنایع دستی</a:t>
            </a:r>
            <a:endParaRPr lang="en-US" sz="1200" b="1" dirty="0">
              <a:cs typeface="B Mitra" pitchFamily="2" charset="-78"/>
            </a:endParaRPr>
          </a:p>
        </p:txBody>
      </p:sp>
      <p:cxnSp>
        <p:nvCxnSpPr>
          <p:cNvPr id="8" name="Straight Arrow Connector 7"/>
          <p:cNvCxnSpPr>
            <a:endCxn id="11" idx="7"/>
          </p:cNvCxnSpPr>
          <p:nvPr/>
        </p:nvCxnSpPr>
        <p:spPr>
          <a:xfrm flipH="1">
            <a:off x="1086364" y="1790485"/>
            <a:ext cx="3917686" cy="2300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0"/>
          </p:cNvCxnSpPr>
          <p:nvPr/>
        </p:nvCxnSpPr>
        <p:spPr>
          <a:xfrm>
            <a:off x="5019675" y="1790485"/>
            <a:ext cx="1490382" cy="2757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>
            <a:off x="5004048" y="1790485"/>
            <a:ext cx="2747671" cy="2119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79512" y="3997601"/>
            <a:ext cx="1062443" cy="63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Mitra" pitchFamily="2" charset="-78"/>
              </a:rPr>
              <a:t>طرح های مسکن</a:t>
            </a:r>
            <a:endParaRPr lang="en-US" sz="1200" b="1" dirty="0">
              <a:cs typeface="B Mitra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75795" y="5301208"/>
            <a:ext cx="1294993" cy="63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sz="1200" dirty="0">
                <a:cs typeface="B Titr" pitchFamily="2" charset="-78"/>
              </a:rPr>
              <a:t>طرح‌های اشتغالزایی خرد</a:t>
            </a:r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5019678" y="1790485"/>
            <a:ext cx="203614" cy="3510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995936" y="1772816"/>
            <a:ext cx="1023740" cy="3327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240804" y="5065866"/>
            <a:ext cx="1187180" cy="63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sz="1200" dirty="0">
                <a:cs typeface="B Titr" pitchFamily="2" charset="-78"/>
              </a:rPr>
              <a:t>طرح‌های </a:t>
            </a:r>
            <a:r>
              <a:rPr lang="fa-IR" sz="1200" dirty="0" smtClean="0">
                <a:cs typeface="B Titr" pitchFamily="2" charset="-78"/>
              </a:rPr>
              <a:t>حمل و نقل</a:t>
            </a:r>
            <a:endParaRPr lang="fa-IR" sz="1200" dirty="0">
              <a:cs typeface="B Titr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07532" y="4725144"/>
            <a:ext cx="1075050" cy="63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sz="1200" dirty="0">
                <a:cs typeface="B Titr" pitchFamily="2" charset="-78"/>
              </a:rPr>
              <a:t>طرح‌های </a:t>
            </a:r>
            <a:r>
              <a:rPr lang="fa-IR" sz="1200" dirty="0" smtClean="0">
                <a:cs typeface="B Titr" pitchFamily="2" charset="-78"/>
              </a:rPr>
              <a:t>کشاورزی</a:t>
            </a:r>
            <a:endParaRPr lang="fa-IR" sz="1200" dirty="0">
              <a:cs typeface="B Titr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547664" y="1772816"/>
            <a:ext cx="3472012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524328" y="3118894"/>
            <a:ext cx="1390886" cy="63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Mitra" pitchFamily="2" charset="-78"/>
              </a:rPr>
              <a:t>گردشگری</a:t>
            </a:r>
            <a:endParaRPr lang="en-US" sz="1200" b="1" dirty="0">
              <a:cs typeface="B Mitra" pitchFamily="2" charset="-78"/>
            </a:endParaRPr>
          </a:p>
        </p:txBody>
      </p:sp>
      <p:cxnSp>
        <p:nvCxnSpPr>
          <p:cNvPr id="38" name="Straight Arrow Connector 37"/>
          <p:cNvCxnSpPr>
            <a:endCxn id="37" idx="0"/>
          </p:cNvCxnSpPr>
          <p:nvPr/>
        </p:nvCxnSpPr>
        <p:spPr>
          <a:xfrm>
            <a:off x="5004048" y="1790485"/>
            <a:ext cx="3215723" cy="1328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829321" y="5065866"/>
            <a:ext cx="1189084" cy="63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sz="1200" dirty="0">
                <a:cs typeface="B Titr" pitchFamily="2" charset="-78"/>
              </a:rPr>
              <a:t>طرح‌های </a:t>
            </a:r>
            <a:r>
              <a:rPr lang="fa-IR" sz="1200" dirty="0" smtClean="0">
                <a:cs typeface="B Titr" pitchFamily="2" charset="-78"/>
              </a:rPr>
              <a:t>صنعتی</a:t>
            </a:r>
            <a:endParaRPr lang="fa-IR" sz="1200" dirty="0">
              <a:cs typeface="B Titr" pitchFamily="2" charset="-78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552611" y="1790485"/>
            <a:ext cx="2467064" cy="3310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971600" y="266411"/>
            <a:ext cx="7257833" cy="334885"/>
          </a:xfrm>
          <a:prstGeom prst="bevel">
            <a:avLst>
              <a:gd name="adj" fmla="val 5734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600" b="1" dirty="0" smtClean="0">
                <a:solidFill>
                  <a:srgbClr val="F79646">
                    <a:lumMod val="75000"/>
                  </a:srgbClr>
                </a:solidFill>
                <a:cs typeface="B Titr" panose="00000700000000000000" pitchFamily="2" charset="-78"/>
              </a:rPr>
              <a:t>برنامه های اشتغال دولت در سال 1397</a:t>
            </a:r>
            <a:endParaRPr lang="en-US" sz="1600" b="1" dirty="0">
              <a:solidFill>
                <a:srgbClr val="F79646">
                  <a:lumMod val="75000"/>
                </a:srgb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70536"/>
              </p:ext>
            </p:extLst>
          </p:nvPr>
        </p:nvGraphicFramePr>
        <p:xfrm>
          <a:off x="755578" y="764705"/>
          <a:ext cx="8129415" cy="474873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10911"/>
                <a:gridCol w="1242594"/>
                <a:gridCol w="1090680"/>
                <a:gridCol w="1193944"/>
                <a:gridCol w="1353489"/>
                <a:gridCol w="1137797"/>
              </a:tblGrid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9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تعداد اشتغال</a:t>
                      </a:r>
                    </a:p>
                    <a:p>
                      <a:pPr marL="0" marR="0" indent="0" algn="ctr" defTabSz="91439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(هزار نفر)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آورده بخش خصوصی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تسهیلات بانکی و منابع صندوق توسعه ملی</a:t>
                      </a:r>
                      <a:endParaRPr lang="fa-I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وجوه اداره شده، یارانه سود تسهیلات، کمک بلاعوض</a:t>
                      </a:r>
                      <a:endParaRPr lang="fa-I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39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جمع کل منابع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ctr" rtl="1" fontAlgn="ctr"/>
                      <a:endParaRPr lang="fa-I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سیاست های فعال بازار کار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221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9023</a:t>
                      </a:r>
                    </a:p>
                  </a:txBody>
                  <a:tcPr marL="9525" marR="9525" marT="9525" marB="0" anchor="ctr"/>
                </a:tc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طرح های</a:t>
                      </a:r>
                      <a:br>
                        <a:rPr lang="fa-IR" sz="1100" b="1" dirty="0">
                          <a:effectLst/>
                          <a:cs typeface="B Nazanin" pitchFamily="2" charset="-78"/>
                        </a:rPr>
                      </a:b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اشتغالزایی خرد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41.8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2212</a:t>
                      </a:r>
                    </a:p>
                  </a:txBody>
                  <a:tcPr marL="9525" marR="9525" marT="9525" marB="0" anchor="ctr"/>
                </a:tc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اشتغال حمایتی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80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20000</a:t>
                      </a:r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20000</a:t>
                      </a:r>
                    </a:p>
                  </a:txBody>
                  <a:tcPr marL="9525" marR="9525" marT="9525" marB="0" anchor="ctr"/>
                </a:tc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طرح های بخش کشاورزی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67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103048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35257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138305</a:t>
                      </a:r>
                    </a:p>
                  </a:txBody>
                  <a:tcPr marL="9525" marR="9525" marT="9525" marB="0" anchor="ctr"/>
                </a:tc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صنایع کوچک و خوشه های صنعتی اشتغال زا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cs typeface="B Nazanin" pitchFamily="2" charset="-78"/>
                        </a:rPr>
                        <a:t>74.5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2611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21686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24875</a:t>
                      </a:r>
                    </a:p>
                  </a:txBody>
                  <a:tcPr marL="9525" marR="9525" marT="9525" marB="0" anchor="ctr"/>
                </a:tc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تکمیل طرحهای نیمه تمام صنعتی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cs typeface="B Nazanin" pitchFamily="2" charset="-78"/>
                        </a:rPr>
                        <a:t>51.5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59904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25673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86232</a:t>
                      </a:r>
                    </a:p>
                  </a:txBody>
                  <a:tcPr marL="9525" marR="9525" marT="9525" marB="0" anchor="ctr"/>
                </a:tc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حمل و نقل درون شهری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cs typeface="B Nazanin" pitchFamily="2" charset="-78"/>
                        </a:rPr>
                        <a:t>22.4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19700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29040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48849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97589</a:t>
                      </a:r>
                    </a:p>
                  </a:txBody>
                  <a:tcPr marL="9525" marR="9525" marT="9525" marB="0" anchor="ctr"/>
                </a:tc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حمل و نقل برون شهری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cs typeface="B Nazanin" pitchFamily="2" charset="-78"/>
                        </a:rPr>
                        <a:t>2.7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10160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24220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27220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61600</a:t>
                      </a:r>
                    </a:p>
                  </a:txBody>
                  <a:tcPr marL="9525" marR="9525" marT="9525" marB="0" anchor="ctr"/>
                </a:tc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مسکن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300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42383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78383</a:t>
                      </a:r>
                    </a:p>
                  </a:txBody>
                  <a:tcPr marL="9525" marR="9525" marT="9525" marB="0" anchor="ctr"/>
                </a:tc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حوزه گردشگری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cs typeface="B Nazanin" pitchFamily="2" charset="-78"/>
                        </a:rPr>
                        <a:t>173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cs typeface="B Nazanin" pitchFamily="2" charset="-78"/>
                        </a:rPr>
                        <a:t>91096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36568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21579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149243</a:t>
                      </a:r>
                    </a:p>
                  </a:txBody>
                  <a:tcPr marL="9525" marR="9525" marT="9525" marB="0" anchor="ctr"/>
                </a:tc>
              </a:tr>
              <a:tr h="26207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Nazanin" pitchFamily="2" charset="-78"/>
                        </a:rPr>
                        <a:t>جمع کل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cs typeface="B Nazanin" pitchFamily="2" charset="-78"/>
                        </a:rPr>
                        <a:t>1034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cs typeface="B Nazanin" pitchFamily="2" charset="-78"/>
                        </a:rPr>
                        <a:t>183471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572" marR="47572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297315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186676*</a:t>
                      </a:r>
                      <a:endParaRPr lang="fa-IR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667462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Bevel 5"/>
          <p:cNvSpPr/>
          <p:nvPr/>
        </p:nvSpPr>
        <p:spPr>
          <a:xfrm>
            <a:off x="604072" y="5733256"/>
            <a:ext cx="7992888" cy="708150"/>
          </a:xfrm>
          <a:prstGeom prst="bevel">
            <a:avLst>
              <a:gd name="adj" fmla="val 5734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 algn="r" rtl="1">
              <a:buFont typeface="Arial" pitchFamily="34" charset="0"/>
              <a:buChar char="•"/>
            </a:pPr>
            <a:r>
              <a:rPr lang="fa-IR" sz="105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قابل ذکر است سایر منابع تسهیلات بانکی و منابع صندوق توسعه ملی برای حمایت از تولید و اشتغال در سایر رسته ها در برنامه اشتغال فراگیر منتخب استفاده می شود.</a:t>
            </a:r>
          </a:p>
          <a:p>
            <a:pPr algn="r" rtl="1"/>
            <a:r>
              <a:rPr lang="fa-IR" sz="1050" b="1" dirty="0" smtClean="0">
                <a:solidFill>
                  <a:schemeClr val="tx1"/>
                </a:solidFill>
                <a:cs typeface="B Nazanin" pitchFamily="2" charset="-78"/>
              </a:rPr>
              <a:t>* مبلغ 12680 میلیارد ریال از  منابع صندوق </a:t>
            </a:r>
            <a:r>
              <a:rPr lang="fa-IR" sz="1050" b="1" dirty="0">
                <a:solidFill>
                  <a:schemeClr val="tx1"/>
                </a:solidFill>
                <a:cs typeface="B Nazanin" pitchFamily="2" charset="-78"/>
              </a:rPr>
              <a:t>توسعه </a:t>
            </a:r>
            <a:r>
              <a:rPr lang="fa-IR" sz="1050" b="1" dirty="0" smtClean="0">
                <a:solidFill>
                  <a:schemeClr val="tx1"/>
                </a:solidFill>
                <a:cs typeface="B Nazanin" pitchFamily="2" charset="-78"/>
              </a:rPr>
              <a:t>ملی برای اجرای طرح های فوق مورد استفاده قرار می گیرد و باقیمانده منابع صندوق توسعه ملی با تلفیق منابع بانکی برای اعطای تسهیلات  بانکی به سایر طرح های حمایت از تولید و اشتغال  در نظر گرفته شده است.</a:t>
            </a:r>
            <a:endParaRPr lang="fa-IR" sz="105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5689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3336</Words>
  <Application>Microsoft Office PowerPoint</Application>
  <PresentationFormat>On-screen Show (4:3)</PresentationFormat>
  <Paragraphs>898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الف- اجرای طرح کارورزی</vt:lpstr>
      <vt:lpstr>میزان سهمیه استان های کشور در اجرای طرح کارورزی در سال 1397</vt:lpstr>
      <vt:lpstr>ادامه، میزان سهمیه استان های کشور در اجرای طرح کارورزی در سال 1397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سیدحمید پورمحمدی گل سفیدی</dc:creator>
  <cp:lastModifiedBy>Mojtaba Rahmati</cp:lastModifiedBy>
  <cp:revision>411</cp:revision>
  <cp:lastPrinted>2018-01-09T06:17:13Z</cp:lastPrinted>
  <dcterms:created xsi:type="dcterms:W3CDTF">2017-11-13T10:59:13Z</dcterms:created>
  <dcterms:modified xsi:type="dcterms:W3CDTF">2018-01-09T11:30:40Z</dcterms:modified>
</cp:coreProperties>
</file>